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2"/>
  </p:notesMasterIdLst>
  <p:sldIdLst>
    <p:sldId id="256" r:id="rId2"/>
    <p:sldId id="257" r:id="rId3"/>
    <p:sldId id="278" r:id="rId4"/>
    <p:sldId id="301" r:id="rId5"/>
    <p:sldId id="288" r:id="rId6"/>
    <p:sldId id="303" r:id="rId7"/>
    <p:sldId id="289" r:id="rId8"/>
    <p:sldId id="291" r:id="rId9"/>
    <p:sldId id="302" r:id="rId10"/>
    <p:sldId id="305" r:id="rId11"/>
    <p:sldId id="306" r:id="rId12"/>
    <p:sldId id="307" r:id="rId13"/>
    <p:sldId id="295" r:id="rId14"/>
    <p:sldId id="290" r:id="rId15"/>
    <p:sldId id="304" r:id="rId16"/>
    <p:sldId id="282" r:id="rId17"/>
    <p:sldId id="296" r:id="rId18"/>
    <p:sldId id="272" r:id="rId19"/>
    <p:sldId id="299" r:id="rId20"/>
    <p:sldId id="283" r:id="rId21"/>
  </p:sldIdLst>
  <p:sldSz cx="9144000" cy="6858000" type="letter"/>
  <p:notesSz cx="9144000" cy="6858000"/>
  <p:defaultTextStyle>
    <a:defPPr>
      <a:defRPr lang="en-US"/>
    </a:defPPr>
    <a:lvl1pPr marL="0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3903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7806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1709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5613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69516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3419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97322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1225" algn="l" defTabSz="41390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2E0"/>
    <a:srgbClr val="0094FF"/>
    <a:srgbClr val="005EA2"/>
    <a:srgbClr val="2360D1"/>
    <a:srgbClr val="E3470F"/>
    <a:srgbClr val="2996FF"/>
    <a:srgbClr val="007AD3"/>
    <a:srgbClr val="E92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8"/>
    <p:restoredTop sz="74009"/>
  </p:normalViewPr>
  <p:slideViewPr>
    <p:cSldViewPr snapToGrid="0" snapToObjects="1">
      <p:cViewPr varScale="1">
        <p:scale>
          <a:sx n="82" d="100"/>
          <a:sy n="82" d="100"/>
        </p:scale>
        <p:origin x="160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F1C75-FD59-5C42-9A21-69C85EE6E501}" type="doc">
      <dgm:prSet loTypeId="urn:microsoft.com/office/officeart/2005/8/layout/venn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063359-8710-9A4F-B559-E581066D4E87}">
      <dgm:prSet phldrT="[Text]"/>
      <dgm:spPr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alphaOff val="0"/>
                <a:tint val="100000"/>
                <a:shade val="100000"/>
                <a:satMod val="110000"/>
                <a:lumMod val="49000"/>
              </a:schemeClr>
            </a:gs>
          </a:gsLst>
        </a:gradFill>
      </dgm:spPr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3DE64EF5-D558-4C41-81D2-7A3B5503CC1D}" type="parTrans" cxnId="{3FF14214-D2E4-3443-8527-7B768E64F0A8}">
      <dgm:prSet/>
      <dgm:spPr/>
      <dgm:t>
        <a:bodyPr/>
        <a:lstStyle/>
        <a:p>
          <a:endParaRPr lang="en-US"/>
        </a:p>
      </dgm:t>
    </dgm:pt>
    <dgm:pt modelId="{E781D82A-6B6D-F14F-9432-DF00CE37216D}" type="sibTrans" cxnId="{3FF14214-D2E4-3443-8527-7B768E64F0A8}">
      <dgm:prSet/>
      <dgm:spPr/>
      <dgm:t>
        <a:bodyPr/>
        <a:lstStyle/>
        <a:p>
          <a:endParaRPr lang="en-US"/>
        </a:p>
      </dgm:t>
    </dgm:pt>
    <dgm:pt modelId="{6C790E55-F14E-CE46-8A29-3B46D22DF0DA}">
      <dgm:prSet phldrT="[Text]"/>
      <dgm:spPr>
        <a:gradFill rotWithShape="0">
          <a:gsLst>
            <a:gs pos="0">
              <a:srgbClr val="2360D1">
                <a:lumMod val="0"/>
                <a:lumOff val="100000"/>
              </a:srgbClr>
            </a:gs>
            <a:gs pos="34000">
              <a:schemeClr val="accent2">
                <a:alpha val="50000"/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rgbClr val="2360D1">
                <a:lumMod val="48000"/>
              </a:srgbClr>
            </a:gs>
          </a:gsLst>
        </a:gradFill>
      </dgm:spPr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A14863B-F715-C341-9B72-165C4A21DD7C}" type="parTrans" cxnId="{256BFDC5-BD8B-A645-80BF-5E91A5DDCE2D}">
      <dgm:prSet/>
      <dgm:spPr/>
      <dgm:t>
        <a:bodyPr/>
        <a:lstStyle/>
        <a:p>
          <a:endParaRPr lang="en-US"/>
        </a:p>
      </dgm:t>
    </dgm:pt>
    <dgm:pt modelId="{51DC3601-C987-4548-AB4C-FD859A5F1248}" type="sibTrans" cxnId="{256BFDC5-BD8B-A645-80BF-5E91A5DDCE2D}">
      <dgm:prSet/>
      <dgm:spPr/>
      <dgm:t>
        <a:bodyPr/>
        <a:lstStyle/>
        <a:p>
          <a:endParaRPr lang="en-US"/>
        </a:p>
      </dgm:t>
    </dgm:pt>
    <dgm:pt modelId="{1F8F1C4B-A3F5-7B48-AB25-86248F027238}">
      <dgm:prSet/>
      <dgm:spPr>
        <a:gradFill rotWithShape="0">
          <a:gsLst>
            <a:gs pos="0">
              <a:schemeClr val="accent2">
                <a:alpha val="50000"/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-1331824"/>
                <a:satOff val="-586"/>
                <a:alphaOff val="0"/>
                <a:tint val="100000"/>
                <a:shade val="90000"/>
                <a:satMod val="130000"/>
                <a:lumMod val="82000"/>
              </a:schemeClr>
            </a:gs>
            <a:gs pos="100000">
              <a:schemeClr val="accent2">
                <a:alpha val="50000"/>
                <a:hueOff val="-1331824"/>
                <a:satOff val="-586"/>
                <a:alphaOff val="0"/>
                <a:tint val="100000"/>
                <a:shade val="100000"/>
                <a:satMod val="110000"/>
                <a:lumMod val="66000"/>
                <a:lumOff val="34000"/>
              </a:schemeClr>
            </a:gs>
          </a:gsLst>
        </a:gradFill>
      </dgm:spPr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84028B92-EA49-A244-8D46-11D7E663CE9D}" type="parTrans" cxnId="{2A50AD6C-2D39-5E42-849B-4935558C48A9}">
      <dgm:prSet/>
      <dgm:spPr/>
      <dgm:t>
        <a:bodyPr/>
        <a:lstStyle/>
        <a:p>
          <a:endParaRPr lang="en-US"/>
        </a:p>
      </dgm:t>
    </dgm:pt>
    <dgm:pt modelId="{024F4B8E-9B13-9C46-BE11-6173C84EE7F8}" type="sibTrans" cxnId="{2A50AD6C-2D39-5E42-849B-4935558C48A9}">
      <dgm:prSet/>
      <dgm:spPr/>
      <dgm:t>
        <a:bodyPr/>
        <a:lstStyle/>
        <a:p>
          <a:endParaRPr lang="en-US"/>
        </a:p>
      </dgm:t>
    </dgm:pt>
    <dgm:pt modelId="{A954AAF9-5111-A447-9F16-2AE50378360E}" type="pres">
      <dgm:prSet presAssocID="{9D4F1C75-FD59-5C42-9A21-69C85EE6E5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FDE5C-E1F0-F842-B978-A8E9DBB4AF3D}" type="pres">
      <dgm:prSet presAssocID="{F3063359-8710-9A4F-B559-E581066D4E87}" presName="circ1" presStyleLbl="vennNode1" presStyleIdx="0" presStyleCnt="3"/>
      <dgm:spPr/>
      <dgm:t>
        <a:bodyPr/>
        <a:lstStyle/>
        <a:p>
          <a:endParaRPr lang="en-US"/>
        </a:p>
      </dgm:t>
    </dgm:pt>
    <dgm:pt modelId="{87BB2A43-71E4-2742-829F-340EF72545EE}" type="pres">
      <dgm:prSet presAssocID="{F3063359-8710-9A4F-B559-E581066D4E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297A4-A9E4-5347-9AAA-98DBCF7E9FB5}" type="pres">
      <dgm:prSet presAssocID="{6C790E55-F14E-CE46-8A29-3B46D22DF0DA}" presName="circ2" presStyleLbl="vennNode1" presStyleIdx="1" presStyleCnt="3"/>
      <dgm:spPr/>
      <dgm:t>
        <a:bodyPr/>
        <a:lstStyle/>
        <a:p>
          <a:endParaRPr lang="en-US"/>
        </a:p>
      </dgm:t>
    </dgm:pt>
    <dgm:pt modelId="{6F3AF6DC-F693-F444-8D80-E381ECEEAA82}" type="pres">
      <dgm:prSet presAssocID="{6C790E55-F14E-CE46-8A29-3B46D22DF0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244E2-EF50-8443-871A-6AA12AE03145}" type="pres">
      <dgm:prSet presAssocID="{1F8F1C4B-A3F5-7B48-AB25-86248F027238}" presName="circ3" presStyleLbl="vennNode1" presStyleIdx="2" presStyleCnt="3"/>
      <dgm:spPr/>
      <dgm:t>
        <a:bodyPr/>
        <a:lstStyle/>
        <a:p>
          <a:endParaRPr lang="en-US"/>
        </a:p>
      </dgm:t>
    </dgm:pt>
    <dgm:pt modelId="{0D707B3C-BC66-004B-8DF1-B3668E62279F}" type="pres">
      <dgm:prSet presAssocID="{1F8F1C4B-A3F5-7B48-AB25-86248F0272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5987B-B37D-044C-B3D0-EE88DE56CDE0}" type="presOf" srcId="{6C790E55-F14E-CE46-8A29-3B46D22DF0DA}" destId="{A8F297A4-A9E4-5347-9AAA-98DBCF7E9FB5}" srcOrd="0" destOrd="0" presId="urn:microsoft.com/office/officeart/2005/8/layout/venn1"/>
    <dgm:cxn modelId="{B43CFCAA-F2B6-3544-A7FA-85872F154421}" type="presOf" srcId="{9D4F1C75-FD59-5C42-9A21-69C85EE6E501}" destId="{A954AAF9-5111-A447-9F16-2AE50378360E}" srcOrd="0" destOrd="0" presId="urn:microsoft.com/office/officeart/2005/8/layout/venn1"/>
    <dgm:cxn modelId="{3FF14214-D2E4-3443-8527-7B768E64F0A8}" srcId="{9D4F1C75-FD59-5C42-9A21-69C85EE6E501}" destId="{F3063359-8710-9A4F-B559-E581066D4E87}" srcOrd="0" destOrd="0" parTransId="{3DE64EF5-D558-4C41-81D2-7A3B5503CC1D}" sibTransId="{E781D82A-6B6D-F14F-9432-DF00CE37216D}"/>
    <dgm:cxn modelId="{9945FAC0-0ED1-7A42-BB77-4CCC20A6A08C}" type="presOf" srcId="{1F8F1C4B-A3F5-7B48-AB25-86248F027238}" destId="{0D707B3C-BC66-004B-8DF1-B3668E62279F}" srcOrd="1" destOrd="0" presId="urn:microsoft.com/office/officeart/2005/8/layout/venn1"/>
    <dgm:cxn modelId="{E60D176B-9D39-074E-A7CE-A41D6535D0AF}" type="presOf" srcId="{6C790E55-F14E-CE46-8A29-3B46D22DF0DA}" destId="{6F3AF6DC-F693-F444-8D80-E381ECEEAA82}" srcOrd="1" destOrd="0" presId="urn:microsoft.com/office/officeart/2005/8/layout/venn1"/>
    <dgm:cxn modelId="{3E93D63A-1D81-DD49-87BF-4270362F8545}" type="presOf" srcId="{F3063359-8710-9A4F-B559-E581066D4E87}" destId="{87BB2A43-71E4-2742-829F-340EF72545EE}" srcOrd="1" destOrd="0" presId="urn:microsoft.com/office/officeart/2005/8/layout/venn1"/>
    <dgm:cxn modelId="{C72040E6-2350-BF44-8F9B-6AF1CBCA13AB}" type="presOf" srcId="{F3063359-8710-9A4F-B559-E581066D4E87}" destId="{638FDE5C-E1F0-F842-B978-A8E9DBB4AF3D}" srcOrd="0" destOrd="0" presId="urn:microsoft.com/office/officeart/2005/8/layout/venn1"/>
    <dgm:cxn modelId="{2A50AD6C-2D39-5E42-849B-4935558C48A9}" srcId="{9D4F1C75-FD59-5C42-9A21-69C85EE6E501}" destId="{1F8F1C4B-A3F5-7B48-AB25-86248F027238}" srcOrd="2" destOrd="0" parTransId="{84028B92-EA49-A244-8D46-11D7E663CE9D}" sibTransId="{024F4B8E-9B13-9C46-BE11-6173C84EE7F8}"/>
    <dgm:cxn modelId="{256BFDC5-BD8B-A645-80BF-5E91A5DDCE2D}" srcId="{9D4F1C75-FD59-5C42-9A21-69C85EE6E501}" destId="{6C790E55-F14E-CE46-8A29-3B46D22DF0DA}" srcOrd="1" destOrd="0" parTransId="{2A14863B-F715-C341-9B72-165C4A21DD7C}" sibTransId="{51DC3601-C987-4548-AB4C-FD859A5F1248}"/>
    <dgm:cxn modelId="{44E43D1E-9FAB-4345-8548-B39645CA3C4B}" type="presOf" srcId="{1F8F1C4B-A3F5-7B48-AB25-86248F027238}" destId="{876244E2-EF50-8443-871A-6AA12AE03145}" srcOrd="0" destOrd="0" presId="urn:microsoft.com/office/officeart/2005/8/layout/venn1"/>
    <dgm:cxn modelId="{91383521-E7DB-1148-84D5-244A9A11E268}" type="presParOf" srcId="{A954AAF9-5111-A447-9F16-2AE50378360E}" destId="{638FDE5C-E1F0-F842-B978-A8E9DBB4AF3D}" srcOrd="0" destOrd="0" presId="urn:microsoft.com/office/officeart/2005/8/layout/venn1"/>
    <dgm:cxn modelId="{46E38763-588C-4649-B1DE-3FFBFB96AF7C}" type="presParOf" srcId="{A954AAF9-5111-A447-9F16-2AE50378360E}" destId="{87BB2A43-71E4-2742-829F-340EF72545EE}" srcOrd="1" destOrd="0" presId="urn:microsoft.com/office/officeart/2005/8/layout/venn1"/>
    <dgm:cxn modelId="{0BF6AEEF-4378-5C40-A492-4774271DC51E}" type="presParOf" srcId="{A954AAF9-5111-A447-9F16-2AE50378360E}" destId="{A8F297A4-A9E4-5347-9AAA-98DBCF7E9FB5}" srcOrd="2" destOrd="0" presId="urn:microsoft.com/office/officeart/2005/8/layout/venn1"/>
    <dgm:cxn modelId="{B8BC6787-6929-6F4A-95F1-2582C9ED0205}" type="presParOf" srcId="{A954AAF9-5111-A447-9F16-2AE50378360E}" destId="{6F3AF6DC-F693-F444-8D80-E381ECEEAA82}" srcOrd="3" destOrd="0" presId="urn:microsoft.com/office/officeart/2005/8/layout/venn1"/>
    <dgm:cxn modelId="{1D2B303D-F54B-2047-8A47-90F61762FCEA}" type="presParOf" srcId="{A954AAF9-5111-A447-9F16-2AE50378360E}" destId="{876244E2-EF50-8443-871A-6AA12AE03145}" srcOrd="4" destOrd="0" presId="urn:microsoft.com/office/officeart/2005/8/layout/venn1"/>
    <dgm:cxn modelId="{1648459B-69B5-3E4A-81E3-42CB7F65B9B0}" type="presParOf" srcId="{A954AAF9-5111-A447-9F16-2AE50378360E}" destId="{0D707B3C-BC66-004B-8DF1-B3668E6227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948E5-BCC0-1447-81D1-8FED7EBFEB5B}" type="doc">
      <dgm:prSet loTypeId="urn:microsoft.com/office/officeart/2005/8/layout/radial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602A7-3BF0-5844-AA1A-FFCB308D3361}">
      <dgm:prSet phldrT="[Text]" custT="1"/>
      <dgm:spPr/>
      <dgm:t>
        <a:bodyPr/>
        <a:lstStyle/>
        <a:p>
          <a:r>
            <a:rPr lang="en-US" sz="1800" dirty="0" smtClean="0"/>
            <a:t>Tier 1</a:t>
          </a:r>
        </a:p>
        <a:p>
          <a:r>
            <a:rPr lang="en-US" sz="1800" dirty="0" smtClean="0"/>
            <a:t>$7,500</a:t>
          </a:r>
          <a:endParaRPr lang="en-US" sz="1800" dirty="0"/>
        </a:p>
      </dgm:t>
    </dgm:pt>
    <dgm:pt modelId="{9978E9D2-6D22-F64E-A9F7-4416E1AFCC30}" type="parTrans" cxnId="{1287FC9D-E906-9344-AF5E-28B41EF03C47}">
      <dgm:prSet/>
      <dgm:spPr/>
      <dgm:t>
        <a:bodyPr/>
        <a:lstStyle/>
        <a:p>
          <a:endParaRPr lang="en-US" sz="1800"/>
        </a:p>
      </dgm:t>
    </dgm:pt>
    <dgm:pt modelId="{A94D55E5-EB40-604F-913B-069C732F38F0}" type="sibTrans" cxnId="{1287FC9D-E906-9344-AF5E-28B41EF03C47}">
      <dgm:prSet/>
      <dgm:spPr/>
      <dgm:t>
        <a:bodyPr/>
        <a:lstStyle/>
        <a:p>
          <a:endParaRPr lang="en-US"/>
        </a:p>
      </dgm:t>
    </dgm:pt>
    <dgm:pt modelId="{FF36F191-9072-7E4B-B1E3-F4ADA3FBB98F}">
      <dgm:prSet phldrT="[Text]" custT="1"/>
      <dgm:spPr/>
      <dgm:t>
        <a:bodyPr/>
        <a:lstStyle/>
        <a:p>
          <a:r>
            <a:rPr lang="en-US" sz="1800" dirty="0" smtClean="0"/>
            <a:t>Tier 3</a:t>
          </a:r>
        </a:p>
        <a:p>
          <a:r>
            <a:rPr lang="en-US" sz="1800" dirty="0" smtClean="0"/>
            <a:t>$2,500</a:t>
          </a:r>
          <a:endParaRPr lang="en-US" sz="1800" dirty="0"/>
        </a:p>
      </dgm:t>
    </dgm:pt>
    <dgm:pt modelId="{7E4E9E2A-7232-3C44-B1E2-2D4D247D9B35}" type="parTrans" cxnId="{A2810498-4CF1-6A42-9666-5E939D3AA37B}">
      <dgm:prSet/>
      <dgm:spPr/>
      <dgm:t>
        <a:bodyPr/>
        <a:lstStyle/>
        <a:p>
          <a:endParaRPr lang="en-US" sz="1800"/>
        </a:p>
      </dgm:t>
    </dgm:pt>
    <dgm:pt modelId="{8CCF3A20-6B0B-4A4E-875D-F20DD2D8FBA1}" type="sibTrans" cxnId="{A2810498-4CF1-6A42-9666-5E939D3AA37B}">
      <dgm:prSet/>
      <dgm:spPr/>
      <dgm:t>
        <a:bodyPr/>
        <a:lstStyle/>
        <a:p>
          <a:endParaRPr lang="en-US"/>
        </a:p>
      </dgm:t>
    </dgm:pt>
    <dgm:pt modelId="{079F33A6-3B4D-614F-9C10-7085988FF68B}">
      <dgm:prSet phldrT="[Text]" custT="1"/>
      <dgm:spPr/>
      <dgm:t>
        <a:bodyPr/>
        <a:lstStyle/>
        <a:p>
          <a:r>
            <a:rPr lang="en-US" sz="1800" dirty="0" smtClean="0"/>
            <a:t>Tier 4</a:t>
          </a:r>
        </a:p>
        <a:p>
          <a:r>
            <a:rPr lang="en-US" sz="1800" dirty="0" smtClean="0"/>
            <a:t>$500</a:t>
          </a:r>
          <a:endParaRPr lang="en-US" sz="1800" dirty="0"/>
        </a:p>
      </dgm:t>
    </dgm:pt>
    <dgm:pt modelId="{28E01A7E-FFC1-8445-B3A9-2C97ED7A28A2}" type="parTrans" cxnId="{D90A9A36-0399-9041-B49F-A4346847F4B7}">
      <dgm:prSet/>
      <dgm:spPr/>
      <dgm:t>
        <a:bodyPr/>
        <a:lstStyle/>
        <a:p>
          <a:endParaRPr lang="en-US" sz="1800"/>
        </a:p>
      </dgm:t>
    </dgm:pt>
    <dgm:pt modelId="{1FD90CA5-019F-D546-A4EB-F9B01857FE9D}" type="sibTrans" cxnId="{D90A9A36-0399-9041-B49F-A4346847F4B7}">
      <dgm:prSet/>
      <dgm:spPr/>
      <dgm:t>
        <a:bodyPr/>
        <a:lstStyle/>
        <a:p>
          <a:endParaRPr lang="en-US"/>
        </a:p>
      </dgm:t>
    </dgm:pt>
    <dgm:pt modelId="{1A7846B5-9996-7E4A-A633-069DD4480F30}">
      <dgm:prSet phldrT="[Text]" custT="1"/>
      <dgm:spPr/>
      <dgm:t>
        <a:bodyPr/>
        <a:lstStyle/>
        <a:p>
          <a:r>
            <a:rPr lang="en-US" sz="1800" dirty="0" smtClean="0"/>
            <a:t>Tier 2</a:t>
          </a:r>
        </a:p>
        <a:p>
          <a:r>
            <a:rPr lang="en-US" sz="1800" dirty="0" smtClean="0"/>
            <a:t>$5,000</a:t>
          </a:r>
          <a:endParaRPr lang="en-US" sz="1800" dirty="0"/>
        </a:p>
      </dgm:t>
    </dgm:pt>
    <dgm:pt modelId="{D6244A90-4FC3-0B4B-87A2-589A5D9AB16B}" type="parTrans" cxnId="{6444B512-F3DA-B24E-87BE-36B8C846F957}">
      <dgm:prSet/>
      <dgm:spPr/>
      <dgm:t>
        <a:bodyPr/>
        <a:lstStyle/>
        <a:p>
          <a:endParaRPr lang="en-US" sz="1800"/>
        </a:p>
      </dgm:t>
    </dgm:pt>
    <dgm:pt modelId="{86486E21-1304-2A4B-B005-482ABFBE5A79}" type="sibTrans" cxnId="{6444B512-F3DA-B24E-87BE-36B8C846F957}">
      <dgm:prSet/>
      <dgm:spPr/>
      <dgm:t>
        <a:bodyPr/>
        <a:lstStyle/>
        <a:p>
          <a:endParaRPr lang="en-US"/>
        </a:p>
      </dgm:t>
    </dgm:pt>
    <dgm:pt modelId="{6C3C5C9F-6505-8D4C-9ADC-E806D7B04823}" type="pres">
      <dgm:prSet presAssocID="{F29948E5-BCC0-1447-81D1-8FED7EBFEB5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D1963-0084-854C-8C90-C5F6A19F364B}" type="pres">
      <dgm:prSet presAssocID="{F29948E5-BCC0-1447-81D1-8FED7EBFEB5B}" presName="cycle" presStyleCnt="0"/>
      <dgm:spPr/>
    </dgm:pt>
    <dgm:pt modelId="{D2358DA3-9053-1544-80E8-1B75CF7E778D}" type="pres">
      <dgm:prSet presAssocID="{F29948E5-BCC0-1447-81D1-8FED7EBFEB5B}" presName="centerShape" presStyleCnt="0"/>
      <dgm:spPr/>
    </dgm:pt>
    <dgm:pt modelId="{BB0BA945-0768-014B-AEFE-5AD4FCD5229F}" type="pres">
      <dgm:prSet presAssocID="{F29948E5-BCC0-1447-81D1-8FED7EBFEB5B}" presName="connSite" presStyleLbl="node1" presStyleIdx="0" presStyleCnt="5"/>
      <dgm:spPr/>
    </dgm:pt>
    <dgm:pt modelId="{8B399F02-750F-0945-9E8E-89641124C558}" type="pres">
      <dgm:prSet presAssocID="{F29948E5-BCC0-1447-81D1-8FED7EBFEB5B}" presName="visible" presStyleLbl="node1" presStyleIdx="0" presStyleCnt="5" custScaleX="121800" custScaleY="120817" custLinFactNeighborX="-22623" custLinFactNeighborY="-1357"/>
      <dgm:spPr>
        <a:solidFill>
          <a:srgbClr val="005EA2"/>
        </a:solidFill>
      </dgm:spPr>
    </dgm:pt>
    <dgm:pt modelId="{03703209-309B-FC44-B6A1-E3D3BA3E7021}" type="pres">
      <dgm:prSet presAssocID="{9978E9D2-6D22-F64E-A9F7-4416E1AFCC30}" presName="Name25" presStyleLbl="parChTrans1D1" presStyleIdx="0" presStyleCnt="4"/>
      <dgm:spPr/>
      <dgm:t>
        <a:bodyPr/>
        <a:lstStyle/>
        <a:p>
          <a:endParaRPr lang="en-US"/>
        </a:p>
      </dgm:t>
    </dgm:pt>
    <dgm:pt modelId="{149A0738-830E-5740-A139-D97B7FE7DD21}" type="pres">
      <dgm:prSet presAssocID="{11F602A7-3BF0-5844-AA1A-FFCB308D3361}" presName="node" presStyleCnt="0"/>
      <dgm:spPr/>
    </dgm:pt>
    <dgm:pt modelId="{2A81B2B1-688E-FE4A-A83B-36090CEEFFE6}" type="pres">
      <dgm:prSet presAssocID="{11F602A7-3BF0-5844-AA1A-FFCB308D336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81962-F921-A44E-B116-73FBA9FD9FAA}" type="pres">
      <dgm:prSet presAssocID="{11F602A7-3BF0-5844-AA1A-FFCB308D33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E81EE-E7DC-6D48-8154-CECDB67C44C6}" type="pres">
      <dgm:prSet presAssocID="{D6244A90-4FC3-0B4B-87A2-589A5D9AB16B}" presName="Name25" presStyleLbl="parChTrans1D1" presStyleIdx="1" presStyleCnt="4"/>
      <dgm:spPr/>
      <dgm:t>
        <a:bodyPr/>
        <a:lstStyle/>
        <a:p>
          <a:endParaRPr lang="en-US"/>
        </a:p>
      </dgm:t>
    </dgm:pt>
    <dgm:pt modelId="{48BC9504-6E53-6F4E-A927-ED6F14ECD17F}" type="pres">
      <dgm:prSet presAssocID="{1A7846B5-9996-7E4A-A633-069DD4480F30}" presName="node" presStyleCnt="0"/>
      <dgm:spPr/>
    </dgm:pt>
    <dgm:pt modelId="{B7DFE1B5-46AA-F046-9D74-D0EC00AC03E4}" type="pres">
      <dgm:prSet presAssocID="{1A7846B5-9996-7E4A-A633-069DD4480F3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89370-44BE-7549-8B9D-D565B11DC8A6}" type="pres">
      <dgm:prSet presAssocID="{1A7846B5-9996-7E4A-A633-069DD4480F30}" presName="childNode" presStyleLbl="revTx" presStyleIdx="0" presStyleCnt="0">
        <dgm:presLayoutVars>
          <dgm:bulletEnabled val="1"/>
        </dgm:presLayoutVars>
      </dgm:prSet>
      <dgm:spPr/>
    </dgm:pt>
    <dgm:pt modelId="{BF23FF04-6B58-E347-86E5-1B56AD299F67}" type="pres">
      <dgm:prSet presAssocID="{7E4E9E2A-7232-3C44-B1E2-2D4D247D9B3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FB625B7F-ECDD-334A-B313-D0318F549716}" type="pres">
      <dgm:prSet presAssocID="{FF36F191-9072-7E4B-B1E3-F4ADA3FBB98F}" presName="node" presStyleCnt="0"/>
      <dgm:spPr/>
    </dgm:pt>
    <dgm:pt modelId="{8EA2177C-464D-7C4D-9BC9-0358475EB92C}" type="pres">
      <dgm:prSet presAssocID="{FF36F191-9072-7E4B-B1E3-F4ADA3FBB98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AFDE2-702B-1E44-9AC6-AA435FF8B73B}" type="pres">
      <dgm:prSet presAssocID="{FF36F191-9072-7E4B-B1E3-F4ADA3FBB98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3F3CB-C65C-AC4E-8430-48B990A3BB59}" type="pres">
      <dgm:prSet presAssocID="{28E01A7E-FFC1-8445-B3A9-2C97ED7A28A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27839B36-F935-FC4D-8AAA-47AE4C8C5B36}" type="pres">
      <dgm:prSet presAssocID="{079F33A6-3B4D-614F-9C10-7085988FF68B}" presName="node" presStyleCnt="0"/>
      <dgm:spPr/>
    </dgm:pt>
    <dgm:pt modelId="{31ABCB71-9984-7947-A736-6C1943FC58B1}" type="pres">
      <dgm:prSet presAssocID="{079F33A6-3B4D-614F-9C10-7085988FF68B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90D4C-6CE8-664C-9B53-7ED6441592A5}" type="pres">
      <dgm:prSet presAssocID="{079F33A6-3B4D-614F-9C10-7085988FF68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C2CCF-B904-E04E-ACE2-B9805F995471}" type="presOf" srcId="{F29948E5-BCC0-1447-81D1-8FED7EBFEB5B}" destId="{6C3C5C9F-6505-8D4C-9ADC-E806D7B04823}" srcOrd="0" destOrd="0" presId="urn:microsoft.com/office/officeart/2005/8/layout/radial2"/>
    <dgm:cxn modelId="{1287FC9D-E906-9344-AF5E-28B41EF03C47}" srcId="{F29948E5-BCC0-1447-81D1-8FED7EBFEB5B}" destId="{11F602A7-3BF0-5844-AA1A-FFCB308D3361}" srcOrd="0" destOrd="0" parTransId="{9978E9D2-6D22-F64E-A9F7-4416E1AFCC30}" sibTransId="{A94D55E5-EB40-604F-913B-069C732F38F0}"/>
    <dgm:cxn modelId="{7A4966CF-8467-6B4B-9E71-DC6379737674}" type="presOf" srcId="{079F33A6-3B4D-614F-9C10-7085988FF68B}" destId="{31ABCB71-9984-7947-A736-6C1943FC58B1}" srcOrd="0" destOrd="0" presId="urn:microsoft.com/office/officeart/2005/8/layout/radial2"/>
    <dgm:cxn modelId="{CD303CC8-1FE1-3340-A7B9-BF8ECF11FBE9}" type="presOf" srcId="{7E4E9E2A-7232-3C44-B1E2-2D4D247D9B35}" destId="{BF23FF04-6B58-E347-86E5-1B56AD299F67}" srcOrd="0" destOrd="0" presId="urn:microsoft.com/office/officeart/2005/8/layout/radial2"/>
    <dgm:cxn modelId="{A2810498-4CF1-6A42-9666-5E939D3AA37B}" srcId="{F29948E5-BCC0-1447-81D1-8FED7EBFEB5B}" destId="{FF36F191-9072-7E4B-B1E3-F4ADA3FBB98F}" srcOrd="2" destOrd="0" parTransId="{7E4E9E2A-7232-3C44-B1E2-2D4D247D9B35}" sibTransId="{8CCF3A20-6B0B-4A4E-875D-F20DD2D8FBA1}"/>
    <dgm:cxn modelId="{DB8AA7D9-F9ED-9248-BDD6-6F014E74CB58}" type="presOf" srcId="{FF36F191-9072-7E4B-B1E3-F4ADA3FBB98F}" destId="{8EA2177C-464D-7C4D-9BC9-0358475EB92C}" srcOrd="0" destOrd="0" presId="urn:microsoft.com/office/officeart/2005/8/layout/radial2"/>
    <dgm:cxn modelId="{1E92D30A-36C1-8E46-85DB-7353A8890A6A}" type="presOf" srcId="{28E01A7E-FFC1-8445-B3A9-2C97ED7A28A2}" destId="{D9B3F3CB-C65C-AC4E-8430-48B990A3BB59}" srcOrd="0" destOrd="0" presId="urn:microsoft.com/office/officeart/2005/8/layout/radial2"/>
    <dgm:cxn modelId="{02F368AD-47BB-F440-B0B5-F5E3B8D0E83F}" type="presOf" srcId="{D6244A90-4FC3-0B4B-87A2-589A5D9AB16B}" destId="{B4DE81EE-E7DC-6D48-8154-CECDB67C44C6}" srcOrd="0" destOrd="0" presId="urn:microsoft.com/office/officeart/2005/8/layout/radial2"/>
    <dgm:cxn modelId="{F1234C98-9584-1A4A-8CAA-EFD116C64E7B}" type="presOf" srcId="{11F602A7-3BF0-5844-AA1A-FFCB308D3361}" destId="{2A81B2B1-688E-FE4A-A83B-36090CEEFFE6}" srcOrd="0" destOrd="0" presId="urn:microsoft.com/office/officeart/2005/8/layout/radial2"/>
    <dgm:cxn modelId="{D90A9A36-0399-9041-B49F-A4346847F4B7}" srcId="{F29948E5-BCC0-1447-81D1-8FED7EBFEB5B}" destId="{079F33A6-3B4D-614F-9C10-7085988FF68B}" srcOrd="3" destOrd="0" parTransId="{28E01A7E-FFC1-8445-B3A9-2C97ED7A28A2}" sibTransId="{1FD90CA5-019F-D546-A4EB-F9B01857FE9D}"/>
    <dgm:cxn modelId="{659CE0BC-C206-B34D-B87F-74DF7A7C3F39}" type="presOf" srcId="{9978E9D2-6D22-F64E-A9F7-4416E1AFCC30}" destId="{03703209-309B-FC44-B6A1-E3D3BA3E7021}" srcOrd="0" destOrd="0" presId="urn:microsoft.com/office/officeart/2005/8/layout/radial2"/>
    <dgm:cxn modelId="{6444B512-F3DA-B24E-87BE-36B8C846F957}" srcId="{F29948E5-BCC0-1447-81D1-8FED7EBFEB5B}" destId="{1A7846B5-9996-7E4A-A633-069DD4480F30}" srcOrd="1" destOrd="0" parTransId="{D6244A90-4FC3-0B4B-87A2-589A5D9AB16B}" sibTransId="{86486E21-1304-2A4B-B005-482ABFBE5A79}"/>
    <dgm:cxn modelId="{7653D1F7-C0EE-974B-B300-440970C4B638}" type="presOf" srcId="{1A7846B5-9996-7E4A-A633-069DD4480F30}" destId="{B7DFE1B5-46AA-F046-9D74-D0EC00AC03E4}" srcOrd="0" destOrd="0" presId="urn:microsoft.com/office/officeart/2005/8/layout/radial2"/>
    <dgm:cxn modelId="{6DDF62FB-C781-D349-AF30-5270D2178635}" type="presParOf" srcId="{6C3C5C9F-6505-8D4C-9ADC-E806D7B04823}" destId="{021D1963-0084-854C-8C90-C5F6A19F364B}" srcOrd="0" destOrd="0" presId="urn:microsoft.com/office/officeart/2005/8/layout/radial2"/>
    <dgm:cxn modelId="{236AEEDC-8C85-484C-9967-78C5C679E255}" type="presParOf" srcId="{021D1963-0084-854C-8C90-C5F6A19F364B}" destId="{D2358DA3-9053-1544-80E8-1B75CF7E778D}" srcOrd="0" destOrd="0" presId="urn:microsoft.com/office/officeart/2005/8/layout/radial2"/>
    <dgm:cxn modelId="{BC701BCC-4C90-B748-8DC8-DE5936FB7DC5}" type="presParOf" srcId="{D2358DA3-9053-1544-80E8-1B75CF7E778D}" destId="{BB0BA945-0768-014B-AEFE-5AD4FCD5229F}" srcOrd="0" destOrd="0" presId="urn:microsoft.com/office/officeart/2005/8/layout/radial2"/>
    <dgm:cxn modelId="{E3FE0934-FE9F-5842-A00C-64734B72A2D2}" type="presParOf" srcId="{D2358DA3-9053-1544-80E8-1B75CF7E778D}" destId="{8B399F02-750F-0945-9E8E-89641124C558}" srcOrd="1" destOrd="0" presId="urn:microsoft.com/office/officeart/2005/8/layout/radial2"/>
    <dgm:cxn modelId="{3CE345BC-386F-8E4F-AF34-440E107B530B}" type="presParOf" srcId="{021D1963-0084-854C-8C90-C5F6A19F364B}" destId="{03703209-309B-FC44-B6A1-E3D3BA3E7021}" srcOrd="1" destOrd="0" presId="urn:microsoft.com/office/officeart/2005/8/layout/radial2"/>
    <dgm:cxn modelId="{77719CB1-9856-CE48-A375-DE9E025EC50A}" type="presParOf" srcId="{021D1963-0084-854C-8C90-C5F6A19F364B}" destId="{149A0738-830E-5740-A139-D97B7FE7DD21}" srcOrd="2" destOrd="0" presId="urn:microsoft.com/office/officeart/2005/8/layout/radial2"/>
    <dgm:cxn modelId="{EA1254B0-D385-CE4A-A492-DF605602F790}" type="presParOf" srcId="{149A0738-830E-5740-A139-D97B7FE7DD21}" destId="{2A81B2B1-688E-FE4A-A83B-36090CEEFFE6}" srcOrd="0" destOrd="0" presId="urn:microsoft.com/office/officeart/2005/8/layout/radial2"/>
    <dgm:cxn modelId="{3E4AE13A-CD06-BA4D-BD7D-5D4CBB789DE4}" type="presParOf" srcId="{149A0738-830E-5740-A139-D97B7FE7DD21}" destId="{DDE81962-F921-A44E-B116-73FBA9FD9FAA}" srcOrd="1" destOrd="0" presId="urn:microsoft.com/office/officeart/2005/8/layout/radial2"/>
    <dgm:cxn modelId="{36F1672B-7C04-BE4A-A702-F883CBFBD0C3}" type="presParOf" srcId="{021D1963-0084-854C-8C90-C5F6A19F364B}" destId="{B4DE81EE-E7DC-6D48-8154-CECDB67C44C6}" srcOrd="3" destOrd="0" presId="urn:microsoft.com/office/officeart/2005/8/layout/radial2"/>
    <dgm:cxn modelId="{DBBD540C-BBC6-404E-9095-78D9F971BD27}" type="presParOf" srcId="{021D1963-0084-854C-8C90-C5F6A19F364B}" destId="{48BC9504-6E53-6F4E-A927-ED6F14ECD17F}" srcOrd="4" destOrd="0" presId="urn:microsoft.com/office/officeart/2005/8/layout/radial2"/>
    <dgm:cxn modelId="{E1425121-2B15-654B-A13B-C444126E43B2}" type="presParOf" srcId="{48BC9504-6E53-6F4E-A927-ED6F14ECD17F}" destId="{B7DFE1B5-46AA-F046-9D74-D0EC00AC03E4}" srcOrd="0" destOrd="0" presId="urn:microsoft.com/office/officeart/2005/8/layout/radial2"/>
    <dgm:cxn modelId="{ECB0B0BF-BCF3-2349-B423-0C46326917FA}" type="presParOf" srcId="{48BC9504-6E53-6F4E-A927-ED6F14ECD17F}" destId="{B6E89370-44BE-7549-8B9D-D565B11DC8A6}" srcOrd="1" destOrd="0" presId="urn:microsoft.com/office/officeart/2005/8/layout/radial2"/>
    <dgm:cxn modelId="{8BC31829-B348-0944-951F-8F2C4349AAAE}" type="presParOf" srcId="{021D1963-0084-854C-8C90-C5F6A19F364B}" destId="{BF23FF04-6B58-E347-86E5-1B56AD299F67}" srcOrd="5" destOrd="0" presId="urn:microsoft.com/office/officeart/2005/8/layout/radial2"/>
    <dgm:cxn modelId="{E433A01E-C281-2A42-B6B5-9D33B2E428C5}" type="presParOf" srcId="{021D1963-0084-854C-8C90-C5F6A19F364B}" destId="{FB625B7F-ECDD-334A-B313-D0318F549716}" srcOrd="6" destOrd="0" presId="urn:microsoft.com/office/officeart/2005/8/layout/radial2"/>
    <dgm:cxn modelId="{E8F8D300-3200-1A4D-BDA3-A953A2481E76}" type="presParOf" srcId="{FB625B7F-ECDD-334A-B313-D0318F549716}" destId="{8EA2177C-464D-7C4D-9BC9-0358475EB92C}" srcOrd="0" destOrd="0" presId="urn:microsoft.com/office/officeart/2005/8/layout/radial2"/>
    <dgm:cxn modelId="{E4B2AA6F-7BCE-3747-9324-606653D011F5}" type="presParOf" srcId="{FB625B7F-ECDD-334A-B313-D0318F549716}" destId="{760AFDE2-702B-1E44-9AC6-AA435FF8B73B}" srcOrd="1" destOrd="0" presId="urn:microsoft.com/office/officeart/2005/8/layout/radial2"/>
    <dgm:cxn modelId="{129925BD-92A5-D048-8505-5BD6A174A93D}" type="presParOf" srcId="{021D1963-0084-854C-8C90-C5F6A19F364B}" destId="{D9B3F3CB-C65C-AC4E-8430-48B990A3BB59}" srcOrd="7" destOrd="0" presId="urn:microsoft.com/office/officeart/2005/8/layout/radial2"/>
    <dgm:cxn modelId="{3E9D7F17-CE20-E645-AF58-369459CD30B1}" type="presParOf" srcId="{021D1963-0084-854C-8C90-C5F6A19F364B}" destId="{27839B36-F935-FC4D-8AAA-47AE4C8C5B36}" srcOrd="8" destOrd="0" presId="urn:microsoft.com/office/officeart/2005/8/layout/radial2"/>
    <dgm:cxn modelId="{A1B8976E-36E0-C74E-B684-5371B6A2D5F1}" type="presParOf" srcId="{27839B36-F935-FC4D-8AAA-47AE4C8C5B36}" destId="{31ABCB71-9984-7947-A736-6C1943FC58B1}" srcOrd="0" destOrd="0" presId="urn:microsoft.com/office/officeart/2005/8/layout/radial2"/>
    <dgm:cxn modelId="{6632D85D-36D8-0140-AB28-C767DAE4824F}" type="presParOf" srcId="{27839B36-F935-FC4D-8AAA-47AE4C8C5B36}" destId="{81390D4C-6CE8-664C-9B53-7ED6441592A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FDE5C-E1F0-F842-B978-A8E9DBB4AF3D}">
      <dsp:nvSpPr>
        <dsp:cNvPr id="0" name=""/>
        <dsp:cNvSpPr/>
      </dsp:nvSpPr>
      <dsp:spPr>
        <a:xfrm>
          <a:off x="925701" y="49226"/>
          <a:ext cx="2362858" cy="236285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alphaOff val="0"/>
                <a:tint val="100000"/>
                <a:shade val="100000"/>
                <a:satMod val="110000"/>
                <a:lumMod val="4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Research</a:t>
          </a:r>
          <a:endParaRPr lang="en-US" sz="2700" kern="1200" dirty="0"/>
        </a:p>
      </dsp:txBody>
      <dsp:txXfrm>
        <a:off x="1240748" y="462726"/>
        <a:ext cx="1732763" cy="1063286"/>
      </dsp:txXfrm>
    </dsp:sp>
    <dsp:sp modelId="{A8F297A4-A9E4-5347-9AAA-98DBCF7E9FB5}">
      <dsp:nvSpPr>
        <dsp:cNvPr id="0" name=""/>
        <dsp:cNvSpPr/>
      </dsp:nvSpPr>
      <dsp:spPr>
        <a:xfrm>
          <a:off x="1778299" y="1526012"/>
          <a:ext cx="2362858" cy="2362858"/>
        </a:xfrm>
        <a:prstGeom prst="ellipse">
          <a:avLst/>
        </a:prstGeom>
        <a:gradFill rotWithShape="0">
          <a:gsLst>
            <a:gs pos="0">
              <a:srgbClr val="2360D1">
                <a:lumMod val="0"/>
                <a:lumOff val="100000"/>
              </a:srgbClr>
            </a:gs>
            <a:gs pos="34000">
              <a:schemeClr val="accent2">
                <a:alpha val="50000"/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rgbClr val="2360D1">
                <a:lumMod val="48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Education</a:t>
          </a:r>
          <a:endParaRPr lang="en-US" sz="2700" kern="1200" dirty="0"/>
        </a:p>
      </dsp:txBody>
      <dsp:txXfrm>
        <a:off x="2500940" y="2136418"/>
        <a:ext cx="1417715" cy="1299572"/>
      </dsp:txXfrm>
    </dsp:sp>
    <dsp:sp modelId="{876244E2-EF50-8443-871A-6AA12AE03145}">
      <dsp:nvSpPr>
        <dsp:cNvPr id="0" name=""/>
        <dsp:cNvSpPr/>
      </dsp:nvSpPr>
      <dsp:spPr>
        <a:xfrm>
          <a:off x="73102" y="1526012"/>
          <a:ext cx="2362858" cy="236285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alpha val="50000"/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alpha val="50000"/>
                <a:hueOff val="-1331824"/>
                <a:satOff val="-586"/>
                <a:alphaOff val="0"/>
                <a:tint val="100000"/>
                <a:shade val="90000"/>
                <a:satMod val="130000"/>
                <a:lumMod val="82000"/>
              </a:schemeClr>
            </a:gs>
            <a:gs pos="100000">
              <a:schemeClr val="accent2">
                <a:alpha val="50000"/>
                <a:hueOff val="-1331824"/>
                <a:satOff val="-586"/>
                <a:alphaOff val="0"/>
                <a:tint val="100000"/>
                <a:shade val="100000"/>
                <a:satMod val="110000"/>
                <a:lumMod val="66000"/>
                <a:lumOff val="34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Practice</a:t>
          </a:r>
          <a:endParaRPr lang="en-US" sz="2700" kern="1200" dirty="0"/>
        </a:p>
      </dsp:txBody>
      <dsp:txXfrm>
        <a:off x="295605" y="2136418"/>
        <a:ext cx="1417715" cy="129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F3CB-C65C-AC4E-8430-48B990A3BB59}">
      <dsp:nvSpPr>
        <dsp:cNvPr id="0" name=""/>
        <dsp:cNvSpPr/>
      </dsp:nvSpPr>
      <dsp:spPr>
        <a:xfrm rot="3682658">
          <a:off x="2642450" y="3087065"/>
          <a:ext cx="812691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812691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3FF04-6B58-E347-86E5-1B56AD299F67}">
      <dsp:nvSpPr>
        <dsp:cNvPr id="0" name=""/>
        <dsp:cNvSpPr/>
      </dsp:nvSpPr>
      <dsp:spPr>
        <a:xfrm rot="1312391">
          <a:off x="3089105" y="2501452"/>
          <a:ext cx="580889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580889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E81EE-E7DC-6D48-8154-CECDB67C44C6}">
      <dsp:nvSpPr>
        <dsp:cNvPr id="0" name=""/>
        <dsp:cNvSpPr/>
      </dsp:nvSpPr>
      <dsp:spPr>
        <a:xfrm rot="20287609">
          <a:off x="3089105" y="1832801"/>
          <a:ext cx="580889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580889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03209-309B-FC44-B6A1-E3D3BA3E7021}">
      <dsp:nvSpPr>
        <dsp:cNvPr id="0" name=""/>
        <dsp:cNvSpPr/>
      </dsp:nvSpPr>
      <dsp:spPr>
        <a:xfrm rot="17917342">
          <a:off x="2642450" y="1247187"/>
          <a:ext cx="812691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812691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99F02-750F-0945-9E8E-89641124C558}">
      <dsp:nvSpPr>
        <dsp:cNvPr id="0" name=""/>
        <dsp:cNvSpPr/>
      </dsp:nvSpPr>
      <dsp:spPr>
        <a:xfrm>
          <a:off x="1202639" y="1191973"/>
          <a:ext cx="1960111" cy="1944291"/>
        </a:xfrm>
        <a:prstGeom prst="ellipse">
          <a:avLst/>
        </a:prstGeom>
        <a:solidFill>
          <a:srgbClr val="005EA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1B2B1-688E-FE4A-A83B-36090CEEFFE6}">
      <dsp:nvSpPr>
        <dsp:cNvPr id="0" name=""/>
        <dsp:cNvSpPr/>
      </dsp:nvSpPr>
      <dsp:spPr>
        <a:xfrm>
          <a:off x="2991935" y="2756"/>
          <a:ext cx="965571" cy="965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$7,500</a:t>
          </a:r>
          <a:endParaRPr lang="en-US" sz="1800" kern="1200" dirty="0"/>
        </a:p>
      </dsp:txBody>
      <dsp:txXfrm>
        <a:off x="3133340" y="144161"/>
        <a:ext cx="682761" cy="682761"/>
      </dsp:txXfrm>
    </dsp:sp>
    <dsp:sp modelId="{B7DFE1B5-46AA-F046-9D74-D0EC00AC03E4}">
      <dsp:nvSpPr>
        <dsp:cNvPr id="0" name=""/>
        <dsp:cNvSpPr/>
      </dsp:nvSpPr>
      <dsp:spPr>
        <a:xfrm>
          <a:off x="3614330" y="1080776"/>
          <a:ext cx="965571" cy="965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$5,000</a:t>
          </a:r>
          <a:endParaRPr lang="en-US" sz="1800" kern="1200" dirty="0"/>
        </a:p>
      </dsp:txBody>
      <dsp:txXfrm>
        <a:off x="3755735" y="1222181"/>
        <a:ext cx="682761" cy="682761"/>
      </dsp:txXfrm>
    </dsp:sp>
    <dsp:sp modelId="{8EA2177C-464D-7C4D-9BC9-0358475EB92C}">
      <dsp:nvSpPr>
        <dsp:cNvPr id="0" name=""/>
        <dsp:cNvSpPr/>
      </dsp:nvSpPr>
      <dsp:spPr>
        <a:xfrm>
          <a:off x="3614330" y="2325566"/>
          <a:ext cx="965571" cy="965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$2,500</a:t>
          </a:r>
          <a:endParaRPr lang="en-US" sz="1800" kern="1200" dirty="0"/>
        </a:p>
      </dsp:txBody>
      <dsp:txXfrm>
        <a:off x="3755735" y="2466971"/>
        <a:ext cx="682761" cy="682761"/>
      </dsp:txXfrm>
    </dsp:sp>
    <dsp:sp modelId="{31ABCB71-9984-7947-A736-6C1943FC58B1}">
      <dsp:nvSpPr>
        <dsp:cNvPr id="0" name=""/>
        <dsp:cNvSpPr/>
      </dsp:nvSpPr>
      <dsp:spPr>
        <a:xfrm>
          <a:off x="2991935" y="3403586"/>
          <a:ext cx="965571" cy="965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Tier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$500</a:t>
          </a:r>
          <a:endParaRPr lang="en-US" sz="1800" kern="1200" dirty="0"/>
        </a:p>
      </dsp:txBody>
      <dsp:txXfrm>
        <a:off x="3133340" y="3544991"/>
        <a:ext cx="682761" cy="682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C519-0E78-5A4A-B8A0-5E20085608E6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36E5-6AC9-4247-96FA-1A1C9F7DD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3903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7806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1709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5613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69516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3419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7322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1225" algn="l" defTabSz="8278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highereducation.com/blog/study-home-not-abroad-universities-building-local-relationships" TargetMode="External"/><Relationship Id="rId4" Type="http://schemas.openxmlformats.org/officeDocument/2006/relationships/hyperlink" Target="https://www.timeshighereducation.com/blog/world-university-rankings-blog-should-global-league-tables-consider-community-engagement" TargetMode="External"/><Relationship Id="rId5" Type="http://schemas.openxmlformats.org/officeDocument/2006/relationships/hyperlink" Target="http://epress.lib.uts.edu.au/journals/index.php/ijcre/issue/view/41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Ladron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de Guevara, S. and A. Monaco. 2017. “Study at home, not abroad: the universities building local relationships.” </a:t>
            </a:r>
            <a:r>
              <a:rPr lang="en-US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London: Times Higher Education.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 June 20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 </a:t>
            </a:r>
            <a:r>
              <a:rPr lang="en-US" u="sng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https://www.timeshighereducation.com/blog/study-home-not-abroad-universities-building-local-relationships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Monaco, A., and C. de la Rey. 2015. “World University Rankings blog: should global league tables consider community engagement?” </a:t>
            </a:r>
            <a:r>
              <a:rPr lang="en-US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London: Times Higher Education.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 September 5. Accessed August 1, 2016,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u="sng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https://www.timeshighereducation.com/blog/world-university-rankings-blog-should-global-league-tables-consider-community-engagement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Vuong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T., Newcomb Rowe, A., Hoyt, L., and C. Carrier. 2017. “Faculty Perspectives on Rewards and Incentives for Community-Engaged Work: A Multi-national Exploratory Study.” </a:t>
            </a:r>
            <a:r>
              <a:rPr lang="en-US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Gateways: International Journal of Community Research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 </a:t>
            </a:r>
            <a:r>
              <a:rPr lang="en-US" u="sng" dirty="0" smtClean="0">
                <a:latin typeface="Calibri" charset="0"/>
                <a:ea typeface="Calibri" charset="0"/>
                <a:cs typeface="Calibri" charset="0"/>
                <a:hlinkClick r:id="rId5"/>
              </a:rPr>
              <a:t>http://epress.lib.uts.edu.au/journals/index.php/ijcre/issue/view/413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905"/>
              </a:spcAft>
            </a:pPr>
            <a:endParaRPr lang="en-US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905"/>
              </a:spcAft>
            </a:pPr>
            <a:endParaRPr lang="en-US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6E5-6AC9-4247-96FA-1A1C9F7DD9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4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82781" rIns="82781">
            <a:normAutofit/>
          </a:bodyPr>
          <a:lstStyle>
            <a:lvl1pPr marL="0" indent="0" algn="l">
              <a:buNone/>
              <a:defRPr sz="2200" cap="all" spc="181" baseline="0">
                <a:solidFill>
                  <a:schemeClr val="tx2"/>
                </a:solidFill>
                <a:latin typeface="+mj-lt"/>
              </a:defRPr>
            </a:lvl1pPr>
            <a:lvl2pPr marL="413903" indent="0" algn="ctr">
              <a:buNone/>
              <a:defRPr sz="2200"/>
            </a:lvl2pPr>
            <a:lvl3pPr marL="827806" indent="0" algn="ctr">
              <a:buNone/>
              <a:defRPr sz="2200"/>
            </a:lvl3pPr>
            <a:lvl4pPr marL="1241709" indent="0" algn="ctr">
              <a:buNone/>
              <a:defRPr sz="1800"/>
            </a:lvl4pPr>
            <a:lvl5pPr marL="1655613" indent="0" algn="ctr">
              <a:buNone/>
              <a:defRPr sz="1800"/>
            </a:lvl5pPr>
            <a:lvl6pPr marL="2069516" indent="0" algn="ctr">
              <a:buNone/>
              <a:defRPr sz="1800"/>
            </a:lvl6pPr>
            <a:lvl7pPr marL="2483419" indent="0" algn="ctr">
              <a:buNone/>
              <a:defRPr sz="1800"/>
            </a:lvl7pPr>
            <a:lvl8pPr marL="2897322" indent="0" algn="ctr">
              <a:buNone/>
              <a:defRPr sz="1800"/>
            </a:lvl8pPr>
            <a:lvl9pPr marL="3311225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1390" tIns="0" rIns="4139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1390" tIns="0" rIns="4139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4453128"/>
            <a:ext cx="7543800" cy="1143000"/>
          </a:xfrm>
        </p:spPr>
        <p:txBody>
          <a:bodyPr lIns="82781" rIns="82781" anchor="t" anchorCtr="0">
            <a:normAutofit/>
          </a:bodyPr>
          <a:lstStyle>
            <a:lvl1pPr marL="0" indent="0">
              <a:buNone/>
              <a:defRPr sz="2200" cap="all" spc="181" baseline="0">
                <a:solidFill>
                  <a:schemeClr val="tx2"/>
                </a:solidFill>
                <a:latin typeface="+mj-lt"/>
              </a:defRPr>
            </a:lvl1pPr>
            <a:lvl2pPr marL="413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7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4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56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95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3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73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12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1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1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1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846052"/>
            <a:ext cx="3703320" cy="736282"/>
          </a:xfrm>
        </p:spPr>
        <p:txBody>
          <a:bodyPr lIns="82781" rIns="82781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13903" indent="0">
              <a:buNone/>
              <a:defRPr sz="1800" b="1"/>
            </a:lvl2pPr>
            <a:lvl3pPr marL="827806" indent="0">
              <a:buNone/>
              <a:defRPr sz="1600" b="1"/>
            </a:lvl3pPr>
            <a:lvl4pPr marL="1241709" indent="0">
              <a:buNone/>
              <a:defRPr sz="1400" b="1"/>
            </a:lvl4pPr>
            <a:lvl5pPr marL="1655613" indent="0">
              <a:buNone/>
              <a:defRPr sz="1400" b="1"/>
            </a:lvl5pPr>
            <a:lvl6pPr marL="2069516" indent="0">
              <a:buNone/>
              <a:defRPr sz="1400" b="1"/>
            </a:lvl6pPr>
            <a:lvl7pPr marL="2483419" indent="0">
              <a:buNone/>
              <a:defRPr sz="1400" b="1"/>
            </a:lvl7pPr>
            <a:lvl8pPr marL="2897322" indent="0">
              <a:buNone/>
              <a:defRPr sz="1400" b="1"/>
            </a:lvl8pPr>
            <a:lvl9pPr marL="331122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1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846052"/>
            <a:ext cx="3703320" cy="736282"/>
          </a:xfrm>
        </p:spPr>
        <p:txBody>
          <a:bodyPr lIns="82781" rIns="82781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13903" indent="0">
              <a:buNone/>
              <a:defRPr sz="1800" b="1"/>
            </a:lvl2pPr>
            <a:lvl3pPr marL="827806" indent="0">
              <a:buNone/>
              <a:defRPr sz="1600" b="1"/>
            </a:lvl3pPr>
            <a:lvl4pPr marL="1241709" indent="0">
              <a:buNone/>
              <a:defRPr sz="1400" b="1"/>
            </a:lvl4pPr>
            <a:lvl5pPr marL="1655613" indent="0">
              <a:buNone/>
              <a:defRPr sz="1400" b="1"/>
            </a:lvl5pPr>
            <a:lvl6pPr marL="2069516" indent="0">
              <a:buNone/>
              <a:defRPr sz="1400" b="1"/>
            </a:lvl6pPr>
            <a:lvl7pPr marL="2483419" indent="0">
              <a:buNone/>
              <a:defRPr sz="1400" b="1"/>
            </a:lvl7pPr>
            <a:lvl8pPr marL="2897322" indent="0">
              <a:buNone/>
              <a:defRPr sz="1400" b="1"/>
            </a:lvl8pPr>
            <a:lvl9pPr marL="331122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0"/>
            <a:ext cx="303809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1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0"/>
            <a:ext cx="2400300" cy="3379124"/>
          </a:xfrm>
        </p:spPr>
        <p:txBody>
          <a:bodyPr lIns="82781" rIns="82781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13903" indent="0">
              <a:buNone/>
              <a:defRPr sz="1100"/>
            </a:lvl2pPr>
            <a:lvl3pPr marL="827806" indent="0">
              <a:buNone/>
              <a:defRPr sz="900"/>
            </a:lvl3pPr>
            <a:lvl4pPr marL="1241709" indent="0">
              <a:buNone/>
              <a:defRPr sz="800"/>
            </a:lvl4pPr>
            <a:lvl5pPr marL="1655613" indent="0">
              <a:buNone/>
              <a:defRPr sz="800"/>
            </a:lvl5pPr>
            <a:lvl6pPr marL="2069516" indent="0">
              <a:buNone/>
              <a:defRPr sz="800"/>
            </a:lvl6pPr>
            <a:lvl7pPr marL="2483419" indent="0">
              <a:buNone/>
              <a:defRPr sz="800"/>
            </a:lvl7pPr>
            <a:lvl8pPr marL="2897322" indent="0">
              <a:buNone/>
              <a:defRPr sz="800"/>
            </a:lvl8pPr>
            <a:lvl9pPr marL="33112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1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13903" tIns="413903" anchor="t"/>
          <a:lstStyle>
            <a:lvl1pPr marL="0" indent="0">
              <a:buNone/>
              <a:defRPr sz="2900"/>
            </a:lvl1pPr>
            <a:lvl2pPr marL="413903" indent="0">
              <a:buNone/>
              <a:defRPr sz="2500"/>
            </a:lvl2pPr>
            <a:lvl3pPr marL="827806" indent="0">
              <a:buNone/>
              <a:defRPr sz="2200"/>
            </a:lvl3pPr>
            <a:lvl4pPr marL="1241709" indent="0">
              <a:buNone/>
              <a:defRPr sz="1800"/>
            </a:lvl4pPr>
            <a:lvl5pPr marL="1655613" indent="0">
              <a:buNone/>
              <a:defRPr sz="1800"/>
            </a:lvl5pPr>
            <a:lvl6pPr marL="2069516" indent="0">
              <a:buNone/>
              <a:defRPr sz="1800"/>
            </a:lvl6pPr>
            <a:lvl7pPr marL="2483419" indent="0">
              <a:buNone/>
              <a:defRPr sz="1800"/>
            </a:lvl7pPr>
            <a:lvl8pPr marL="2897322" indent="0">
              <a:buNone/>
              <a:defRPr sz="1800"/>
            </a:lvl8pPr>
            <a:lvl9pPr marL="3311225" indent="0">
              <a:buNone/>
              <a:defRPr sz="1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82781" tIns="0" rIns="82781" bIns="0">
            <a:normAutofit/>
          </a:bodyPr>
          <a:lstStyle>
            <a:lvl1pPr marL="0" indent="0">
              <a:spcBef>
                <a:spcPts val="0"/>
              </a:spcBef>
              <a:spcAft>
                <a:spcPts val="543"/>
              </a:spcAft>
              <a:buNone/>
              <a:defRPr sz="1400">
                <a:solidFill>
                  <a:srgbClr val="FFFFFF"/>
                </a:solidFill>
              </a:defRPr>
            </a:lvl1pPr>
            <a:lvl2pPr marL="413903" indent="0">
              <a:buNone/>
              <a:defRPr sz="1100"/>
            </a:lvl2pPr>
            <a:lvl3pPr marL="827806" indent="0">
              <a:buNone/>
              <a:defRPr sz="900"/>
            </a:lvl3pPr>
            <a:lvl4pPr marL="1241709" indent="0">
              <a:buNone/>
              <a:defRPr sz="800"/>
            </a:lvl4pPr>
            <a:lvl5pPr marL="1655613" indent="0">
              <a:buNone/>
              <a:defRPr sz="800"/>
            </a:lvl5pPr>
            <a:lvl6pPr marL="2069516" indent="0">
              <a:buNone/>
              <a:defRPr sz="800"/>
            </a:lvl6pPr>
            <a:lvl7pPr marL="2483419" indent="0">
              <a:buNone/>
              <a:defRPr sz="800"/>
            </a:lvl7pPr>
            <a:lvl8pPr marL="2897322" indent="0">
              <a:buNone/>
              <a:defRPr sz="800"/>
            </a:lvl8pPr>
            <a:lvl9pPr marL="33112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286603"/>
            <a:ext cx="7543800" cy="1450757"/>
          </a:xfrm>
          <a:prstGeom prst="rect">
            <a:avLst/>
          </a:prstGeom>
        </p:spPr>
        <p:txBody>
          <a:bodyPr vert="horz" lIns="82781" tIns="41390" rIns="82781" bIns="4139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845734"/>
            <a:ext cx="7543800" cy="4023360"/>
          </a:xfrm>
          <a:prstGeom prst="rect">
            <a:avLst/>
          </a:prstGeom>
        </p:spPr>
        <p:txBody>
          <a:bodyPr vert="horz" lIns="0" tIns="41390" rIns="0" bIns="413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82781" tIns="41390" rIns="82781" bIns="4139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6"/>
            <a:ext cx="3617103" cy="365125"/>
          </a:xfrm>
          <a:prstGeom prst="rect">
            <a:avLst/>
          </a:prstGeom>
        </p:spPr>
        <p:txBody>
          <a:bodyPr vert="horz" lIns="82781" tIns="41390" rIns="82781" bIns="41390" rtlCol="0" anchor="ctr"/>
          <a:lstStyle>
            <a:lvl1pPr algn="ctr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82781" tIns="41390" rIns="82781" bIns="4139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2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827806" rtl="0" eaLnBrk="1" latinLnBrk="0" hangingPunct="1">
        <a:lnSpc>
          <a:spcPct val="85000"/>
        </a:lnSpc>
        <a:spcBef>
          <a:spcPct val="0"/>
        </a:spcBef>
        <a:buNone/>
        <a:defRPr sz="4300" kern="1200" spc="-4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2781" indent="-82781" algn="l" defTabSz="827806" rtl="0" eaLnBrk="1" latinLnBrk="0" hangingPunct="1">
        <a:lnSpc>
          <a:spcPct val="90000"/>
        </a:lnSpc>
        <a:spcBef>
          <a:spcPts val="1086"/>
        </a:spcBef>
        <a:spcAft>
          <a:spcPts val="18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7679" indent="-165561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3240" indent="-165561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8801" indent="-165561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4362" indent="-165561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95830" indent="-206952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76890" indent="-206952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57950" indent="-206952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39010" indent="-206952" algn="l" defTabSz="827806" rtl="0" eaLnBrk="1" latinLnBrk="0" hangingPunct="1">
        <a:lnSpc>
          <a:spcPct val="90000"/>
        </a:lnSpc>
        <a:spcBef>
          <a:spcPts val="181"/>
        </a:spcBef>
        <a:spcAft>
          <a:spcPts val="362"/>
        </a:spcAft>
        <a:buClr>
          <a:schemeClr val="accent1"/>
        </a:buClr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3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6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709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613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516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419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322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225" algn="l" defTabSz="8278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jpg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</a:rPr>
              <a:t>The Talloires </a:t>
            </a:r>
            <a:r>
              <a:rPr lang="en-US" sz="2800" b="1" dirty="0" smtClean="0">
                <a:latin typeface="+mn-lt"/>
              </a:rPr>
              <a:t>Network</a:t>
            </a:r>
            <a:br>
              <a:rPr lang="en-US" sz="2800" b="1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Evolution &amp; Strategic Direction 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3" name="Picture 2" descr="TC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55" y="343621"/>
            <a:ext cx="7984671" cy="751084"/>
          </a:xfrm>
        </p:spPr>
        <p:txBody>
          <a:bodyPr anchor="t">
            <a:noAutofit/>
          </a:bodyPr>
          <a:lstStyle/>
          <a:p>
            <a:r>
              <a:rPr lang="en-US" sz="2900" b="1" dirty="0" smtClean="0">
                <a:latin typeface="+mn-lt"/>
              </a:rPr>
              <a:t>Successful Programs and Activities</a:t>
            </a:r>
            <a:r>
              <a:rPr lang="en-US" sz="2900" b="1" dirty="0">
                <a:latin typeface="+mn-lt"/>
              </a:rPr>
              <a:t/>
            </a:r>
            <a:br>
              <a:rPr lang="en-US" sz="2900" b="1" dirty="0">
                <a:latin typeface="+mn-lt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4644" y="960431"/>
            <a:ext cx="4561591" cy="1647229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/>
              <a:t>University entrepreneurship education </a:t>
            </a:r>
            <a:r>
              <a:rPr lang="en-US" sz="1800" dirty="0" smtClean="0"/>
              <a:t>programs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/>
              <a:t>International </a:t>
            </a:r>
            <a:r>
              <a:rPr lang="en-US" sz="1800" dirty="0"/>
              <a:t>prize for global </a:t>
            </a:r>
            <a:r>
              <a:rPr lang="en-US" sz="1800" dirty="0" smtClean="0"/>
              <a:t>citizenship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/>
              <a:t> International </a:t>
            </a:r>
            <a:r>
              <a:rPr lang="en-US" sz="1800" dirty="0"/>
              <a:t>student exchange programs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/>
              <a:t>Faculty development programs  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/>
              <a:t>Writing </a:t>
            </a:r>
            <a:r>
              <a:rPr lang="en-US" sz="1800" dirty="0"/>
              <a:t>and research </a:t>
            </a:r>
            <a:r>
              <a:rPr lang="en-US" sz="1800" dirty="0" smtClean="0"/>
              <a:t>collaborations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/>
              <a:t>Graduate research </a:t>
            </a:r>
            <a:r>
              <a:rPr lang="en-US" sz="1800" dirty="0" smtClean="0"/>
              <a:t>seminars</a:t>
            </a:r>
            <a:endParaRPr lang="en-US" sz="1800" dirty="0"/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/>
              <a:t>International workshops, webinars, and </a:t>
            </a:r>
            <a:r>
              <a:rPr lang="en-US" sz="1800" dirty="0" smtClean="0"/>
              <a:t>conferences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/>
              <a:t>Sharing best practices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/>
              <a:t>Creation of national and regional networks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11" y="3545505"/>
            <a:ext cx="2801859" cy="2028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11" y="1202266"/>
            <a:ext cx="2349597" cy="22296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8" name="Picture 7" descr="TC 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9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55" y="343621"/>
            <a:ext cx="7984671" cy="751084"/>
          </a:xfrm>
        </p:spPr>
        <p:txBody>
          <a:bodyPr anchor="t">
            <a:noAutofit/>
          </a:bodyPr>
          <a:lstStyle/>
          <a:p>
            <a:r>
              <a:rPr lang="en-US" sz="2900" b="1" dirty="0" smtClean="0">
                <a:latin typeface="+mn-lt"/>
              </a:rPr>
              <a:t>Research Platform:</a:t>
            </a:r>
            <a:br>
              <a:rPr lang="en-US" sz="2900" b="1" dirty="0" smtClean="0">
                <a:latin typeface="+mn-lt"/>
              </a:rPr>
            </a:br>
            <a:r>
              <a:rPr lang="en-US" sz="2900" b="1" dirty="0" smtClean="0">
                <a:latin typeface="+mn-lt"/>
              </a:rPr>
              <a:t>Youth Economic Participation Initiative (YEPI)</a:t>
            </a:r>
            <a:r>
              <a:rPr lang="en-US" sz="2900" b="1" dirty="0">
                <a:latin typeface="+mn-lt"/>
              </a:rPr>
              <a:t/>
            </a:r>
            <a:br>
              <a:rPr lang="en-US" sz="2900" b="1" dirty="0">
                <a:latin typeface="+mn-lt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 descr="mc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74" y="3089356"/>
            <a:ext cx="1328773" cy="1424889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99655" y="1411978"/>
            <a:ext cx="3703320" cy="3286760"/>
          </a:xfrm>
          <a:prstGeom prst="rect">
            <a:avLst/>
          </a:prstGeom>
        </p:spPr>
        <p:txBody>
          <a:bodyPr lIns="82781" tIns="41390" rIns="82781" bIns="4139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 smtClean="0"/>
              <a:t>$5.9 million</a:t>
            </a:r>
            <a:endParaRPr lang="en-US" sz="1600" dirty="0"/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 smtClean="0"/>
              <a:t>8 grants</a:t>
            </a:r>
            <a:endParaRPr lang="en-US" sz="1600" dirty="0"/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 smtClean="0"/>
              <a:t>14 countries</a:t>
            </a:r>
            <a:endParaRPr lang="en-US" sz="1600" dirty="0"/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 smtClean="0"/>
              <a:t>3.5 years</a:t>
            </a:r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320195" y="1356308"/>
            <a:ext cx="3868938" cy="3286760"/>
          </a:xfrm>
          <a:prstGeom prst="rect">
            <a:avLst/>
          </a:prstGeom>
        </p:spPr>
        <p:txBody>
          <a:bodyPr lIns="82781" tIns="41390" rIns="82781" bIns="4139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/>
              <a:t>214 group businesses created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/>
              <a:t>1,932 participants transitioned into a job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/>
              <a:t>678 graduates are self-employed</a:t>
            </a:r>
          </a:p>
          <a:p>
            <a:pPr marL="258689" indent="-258689">
              <a:lnSpc>
                <a:spcPct val="120000"/>
              </a:lnSpc>
              <a:buFont typeface="Arial" charset="0"/>
              <a:buChar char="•"/>
            </a:pPr>
            <a:r>
              <a:rPr lang="en-US" sz="1600" dirty="0"/>
              <a:t>18 patents developed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" y="3852603"/>
            <a:ext cx="3309870" cy="173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93" y="3169878"/>
            <a:ext cx="2034681" cy="2198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48" y="4476224"/>
            <a:ext cx="1852589" cy="17467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2" name="Picture 11" descr="TC 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3060" y="1297734"/>
            <a:ext cx="8018910" cy="4307221"/>
            <a:chOff x="396283" y="1964790"/>
            <a:chExt cx="8018910" cy="43072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83" y="1964790"/>
              <a:ext cx="1606729" cy="22761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576" y="1964791"/>
              <a:ext cx="1584291" cy="22704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481" y="1964790"/>
              <a:ext cx="1722712" cy="22106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676" y="1964790"/>
              <a:ext cx="1570456" cy="22704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494" y="4035203"/>
              <a:ext cx="1705247" cy="22368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771" y="4038043"/>
              <a:ext cx="1725072" cy="2233968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499655" y="343621"/>
            <a:ext cx="7984671" cy="751084"/>
          </a:xfrm>
          <a:prstGeom prst="rect">
            <a:avLst/>
          </a:prstGeom>
        </p:spPr>
        <p:txBody>
          <a:bodyPr vert="horz" lIns="82781" tIns="41390" rIns="82781" bIns="41390" rtlCol="0" anchor="t">
            <a:no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latin typeface="+mn-lt"/>
              </a:rPr>
              <a:t>Research Publications</a:t>
            </a:r>
            <a:br>
              <a:rPr lang="en-US" sz="2900" b="1" dirty="0" smtClean="0">
                <a:latin typeface="+mn-lt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6" name="Picture 15" descr="TC logo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3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 txBox="1">
            <a:spLocks/>
          </p:cNvSpPr>
          <p:nvPr/>
        </p:nvSpPr>
        <p:spPr>
          <a:xfrm>
            <a:off x="1942753" y="4111733"/>
            <a:ext cx="3703320" cy="3286760"/>
          </a:xfrm>
          <a:prstGeom prst="rect">
            <a:avLst/>
          </a:prstGeom>
        </p:spPr>
        <p:txBody>
          <a:bodyPr lIns="82781" tIns="41390" rIns="82781" bIns="4139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578026" y="1141259"/>
            <a:ext cx="4729910" cy="5477831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380 Signatory Members in 77 Countries</a:t>
            </a:r>
            <a:endParaRPr lang="en-US" sz="1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9474" y="2023556"/>
            <a:ext cx="7401650" cy="4934434"/>
            <a:chOff x="770625" y="2107179"/>
            <a:chExt cx="7401650" cy="49344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5" y="2107179"/>
              <a:ext cx="7401650" cy="493443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358888" y="3049644"/>
              <a:ext cx="779627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76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43240" y="4461224"/>
              <a:ext cx="445241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23320" y="4803913"/>
              <a:ext cx="422731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62327" y="4244586"/>
              <a:ext cx="779627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23443" y="2802402"/>
              <a:ext cx="666425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62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85638" y="3566237"/>
              <a:ext cx="533003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7754" y="3279071"/>
              <a:ext cx="779627" cy="32981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86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81100" y="3279071"/>
              <a:ext cx="779627" cy="576031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4399" y="6503831"/>
              <a:ext cx="5957162" cy="3541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21" name="Picture 20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G</a:t>
            </a:r>
            <a:r>
              <a:rPr lang="en-US" sz="2800" b="1" dirty="0" smtClean="0">
                <a:latin typeface="+mn-lt"/>
              </a:rPr>
              <a:t>eographic Breadth and Diversity of Membership</a:t>
            </a:r>
          </a:p>
          <a:p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84197" y="1356631"/>
            <a:ext cx="783122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689" indent="-258689">
              <a:buFont typeface="Arial" charset="0"/>
              <a:buChar char="•"/>
            </a:pPr>
            <a:r>
              <a:rPr lang="en-US" sz="1800" u="sng" dirty="0" smtClean="0"/>
              <a:t>Signatory Membership</a:t>
            </a:r>
            <a:r>
              <a:rPr lang="en-US" sz="1800" dirty="0" smtClean="0"/>
              <a:t> </a:t>
            </a:r>
            <a:r>
              <a:rPr lang="en-US" sz="1800" dirty="0"/>
              <a:t>signals an institutional commitment to the ideals of university </a:t>
            </a:r>
            <a:r>
              <a:rPr lang="en-US" sz="1800" dirty="0" smtClean="0"/>
              <a:t>civic engagement</a:t>
            </a:r>
            <a:r>
              <a:rPr lang="en-US" sz="1800" dirty="0"/>
              <a:t> </a:t>
            </a:r>
            <a:r>
              <a:rPr lang="en-US" sz="1800" dirty="0" smtClean="0"/>
              <a:t>and social responsibility to </a:t>
            </a:r>
            <a:r>
              <a:rPr lang="en-US" sz="1800" dirty="0"/>
              <a:t>address pressing </a:t>
            </a:r>
            <a:r>
              <a:rPr lang="en-US" sz="1800" dirty="0" smtClean="0"/>
              <a:t>problems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Requires a letter of commitment to the Talloires Declaration signed by the university president, vice-chancellor, or rector</a:t>
            </a:r>
          </a:p>
          <a:p>
            <a:r>
              <a:rPr lang="en-US" sz="1800" i="1" dirty="0" smtClean="0"/>
              <a:t> 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u="sng" dirty="0" smtClean="0"/>
              <a:t>Engaged Membership</a:t>
            </a:r>
            <a:r>
              <a:rPr lang="en-US" sz="1800" dirty="0" smtClean="0"/>
              <a:t> is a commitment to supporting TN operations, programs, and research by contributing annual dues based on the host country’s Human Development Index rating, according to the United Nations Development Program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Requires Signatory Membership plus annual dues payment</a:t>
            </a:r>
            <a:br>
              <a:rPr lang="en-US" sz="1800" i="1" dirty="0" smtClean="0"/>
            </a:br>
            <a:endParaRPr lang="en-US" sz="1800" i="1" dirty="0" smtClean="0"/>
          </a:p>
          <a:p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endParaRPr lang="en-US" sz="1800" dirty="0"/>
          </a:p>
          <a:p>
            <a:pPr marL="258689" indent="-258689">
              <a:buFont typeface="Arial" charset="0"/>
              <a:buChar char="•"/>
            </a:pPr>
            <a:endParaRPr lang="en-US" sz="1800" dirty="0" smtClean="0"/>
          </a:p>
          <a:p>
            <a:endParaRPr lang="en-US" sz="1800" dirty="0"/>
          </a:p>
          <a:p>
            <a:endParaRPr lang="en-US" sz="1800" b="1" i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Types of Membership</a:t>
            </a:r>
            <a:endParaRPr lang="en-US" sz="2800" b="1" dirty="0">
              <a:latin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59" name="Picture 58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84197" y="1051819"/>
            <a:ext cx="783122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Signatory Membership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Use of Network’s logo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Access to the Network’s newsletter, social media platforms, and publications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ttend Network global conferences, share best practices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Nominate individuals to </a:t>
            </a:r>
            <a:r>
              <a:rPr lang="en-US" sz="1800" dirty="0"/>
              <a:t>serve on </a:t>
            </a:r>
            <a:r>
              <a:rPr lang="en-US" sz="1800" dirty="0" smtClean="0"/>
              <a:t>Steering Committee, vote in SC elections</a:t>
            </a:r>
          </a:p>
          <a:p>
            <a:endParaRPr lang="en-US" sz="1800" u="sng" dirty="0" smtClean="0"/>
          </a:p>
          <a:p>
            <a:r>
              <a:rPr lang="en-US" sz="1800" u="sng" dirty="0" smtClean="0"/>
              <a:t>Engaged Membership 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Nominate programs </a:t>
            </a:r>
            <a:r>
              <a:rPr lang="en-US" sz="1800" dirty="0"/>
              <a:t>for the annual </a:t>
            </a:r>
            <a:r>
              <a:rPr lang="en-US" sz="1800" dirty="0" err="1"/>
              <a:t>MacJannet</a:t>
            </a:r>
            <a:r>
              <a:rPr lang="en-US" sz="1800" dirty="0"/>
              <a:t> Prize for Global </a:t>
            </a:r>
            <a:r>
              <a:rPr lang="en-US" sz="1800" dirty="0" smtClean="0"/>
              <a:t>Citizenship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Apply for </a:t>
            </a:r>
            <a:r>
              <a:rPr lang="en-US" sz="1800" dirty="0" smtClean="0"/>
              <a:t>institutional, faculty/staff, and student grant </a:t>
            </a:r>
            <a:r>
              <a:rPr lang="en-US" sz="1800" dirty="0"/>
              <a:t>programs </a:t>
            </a: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Receive fee waiver for the Carnegie Community Engagement International </a:t>
            </a:r>
            <a:r>
              <a:rPr lang="en-US" sz="1800" dirty="0" smtClean="0"/>
              <a:t>Classification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Participate in collaborative writing and research </a:t>
            </a:r>
            <a:r>
              <a:rPr lang="en-US" sz="1800" dirty="0" smtClean="0"/>
              <a:t>projects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Access to global data repository on university civic engagement </a:t>
            </a:r>
            <a:r>
              <a:rPr lang="en-US" sz="1800" dirty="0" smtClean="0"/>
              <a:t>programs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Disseminate best practices via Network’s newsletter and social </a:t>
            </a:r>
            <a:r>
              <a:rPr lang="en-US" sz="1800" dirty="0"/>
              <a:t>media </a:t>
            </a:r>
            <a:r>
              <a:rPr lang="en-US" sz="1800" dirty="0" smtClean="0"/>
              <a:t>platforms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Lead plenary sessions </a:t>
            </a:r>
            <a:r>
              <a:rPr lang="en-US" sz="1800" dirty="0"/>
              <a:t>at the Talloires Network Global Leaders </a:t>
            </a:r>
            <a:r>
              <a:rPr lang="en-US" sz="1800" dirty="0" smtClean="0"/>
              <a:t>Conference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Serve on the Talloires Network Steering Committee 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Enjoy </a:t>
            </a:r>
            <a:r>
              <a:rPr lang="en-US" sz="1800" dirty="0"/>
              <a:t>all benefits </a:t>
            </a:r>
            <a:r>
              <a:rPr lang="en-US" sz="1800" dirty="0" smtClean="0"/>
              <a:t>of Signatory Membership</a:t>
            </a:r>
          </a:p>
          <a:p>
            <a:pPr marL="258689" indent="-258689">
              <a:buFont typeface="Arial" charset="0"/>
              <a:buChar char="•"/>
            </a:pP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endParaRPr lang="en-US" sz="1800" dirty="0"/>
          </a:p>
          <a:p>
            <a:pPr marL="258689" indent="-258689">
              <a:buFont typeface="Arial" charset="0"/>
              <a:buChar char="•"/>
            </a:pPr>
            <a:endParaRPr lang="en-US" sz="1800" dirty="0" smtClean="0"/>
          </a:p>
          <a:p>
            <a:endParaRPr lang="en-US" sz="1800" dirty="0"/>
          </a:p>
          <a:p>
            <a:endParaRPr lang="en-US" sz="1800" b="1" i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Benefits of Membership</a:t>
            </a:r>
            <a:endParaRPr lang="en-US" sz="2800" b="1" dirty="0">
              <a:latin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59" name="Picture 58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55" y="343621"/>
            <a:ext cx="7984671" cy="751084"/>
          </a:xfrm>
        </p:spPr>
        <p:txBody>
          <a:bodyPr anchor="t">
            <a:noAutofit/>
          </a:bodyPr>
          <a:lstStyle/>
          <a:p>
            <a:r>
              <a:rPr lang="en-US" sz="2900" b="1" dirty="0" smtClean="0">
                <a:latin typeface="+mn-lt"/>
              </a:rPr>
              <a:t>Financial Support from Engaged Members</a:t>
            </a:r>
            <a:r>
              <a:rPr lang="en-US" sz="2900" b="1" dirty="0">
                <a:latin typeface="+mn-lt"/>
              </a:rPr>
              <a:t/>
            </a:r>
            <a:br>
              <a:rPr lang="en-US" sz="2900" b="1" dirty="0">
                <a:latin typeface="+mn-lt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58924" y="922498"/>
            <a:ext cx="5100722" cy="3512762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38 Engaged Members in 23 countries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/>
              <a:t>Tiered membership dues </a:t>
            </a:r>
            <a:r>
              <a:rPr lang="en-US" sz="1800" dirty="0" smtClean="0"/>
              <a:t>structure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Change in business model to ensure sustainability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48481" y="1152868"/>
            <a:ext cx="7691526" cy="4371915"/>
            <a:chOff x="-981254" y="1591998"/>
            <a:chExt cx="7691526" cy="4371915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574223491"/>
                </p:ext>
              </p:extLst>
            </p:nvPr>
          </p:nvGraphicFramePr>
          <p:xfrm>
            <a:off x="-981254" y="1591998"/>
            <a:ext cx="7691526" cy="43719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60221" y="3332222"/>
              <a:ext cx="1429719" cy="824470"/>
            </a:xfrm>
            <a:prstGeom prst="rect">
              <a:avLst/>
            </a:prstGeom>
            <a:noFill/>
          </p:spPr>
          <p:txBody>
            <a:bodyPr wrap="square" lIns="82781" tIns="41390" rIns="82781" bIns="4139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Engaged Membership Tiers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EM_stell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7" y="2521826"/>
            <a:ext cx="2079631" cy="786101"/>
          </a:xfrm>
          <a:prstGeom prst="rect">
            <a:avLst/>
          </a:prstGeom>
        </p:spPr>
      </p:pic>
      <p:pic>
        <p:nvPicPr>
          <p:cNvPr id="4" name="Picture 3" descr="EM_UB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54" y="5658135"/>
            <a:ext cx="2610987" cy="614963"/>
          </a:xfrm>
          <a:prstGeom prst="rect">
            <a:avLst/>
          </a:prstGeom>
        </p:spPr>
      </p:pic>
      <p:pic>
        <p:nvPicPr>
          <p:cNvPr id="5" name="Picture 4" descr="EM_UT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7" y="5494287"/>
            <a:ext cx="1570567" cy="673100"/>
          </a:xfrm>
          <a:prstGeom prst="rect">
            <a:avLst/>
          </a:prstGeom>
        </p:spPr>
      </p:pic>
      <p:pic>
        <p:nvPicPr>
          <p:cNvPr id="6" name="Picture 5" descr="EM_ST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0" y="3491232"/>
            <a:ext cx="2019088" cy="637607"/>
          </a:xfrm>
          <a:prstGeom prst="rect">
            <a:avLst/>
          </a:prstGeom>
        </p:spPr>
      </p:pic>
      <p:pic>
        <p:nvPicPr>
          <p:cNvPr id="8" name="Picture 7" descr="EM_NUS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5" y="3338826"/>
            <a:ext cx="2024894" cy="773510"/>
          </a:xfrm>
          <a:prstGeom prst="rect">
            <a:avLst/>
          </a:prstGeom>
        </p:spPr>
      </p:pic>
      <p:pic>
        <p:nvPicPr>
          <p:cNvPr id="10" name="Picture 9" descr="EM_Hkpu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3" y="4409859"/>
            <a:ext cx="3358937" cy="782878"/>
          </a:xfrm>
          <a:prstGeom prst="rect">
            <a:avLst/>
          </a:prstGeom>
        </p:spPr>
      </p:pic>
      <p:pic>
        <p:nvPicPr>
          <p:cNvPr id="14" name="Picture 13" descr="EM_effa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8" y="4087302"/>
            <a:ext cx="1413932" cy="14139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9" name="Picture 18" descr="TC logo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  <p:pic>
        <p:nvPicPr>
          <p:cNvPr id="15" name="Picture 14" descr="EM_Brow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5" y="2454090"/>
            <a:ext cx="1304943" cy="8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88" y="3867227"/>
            <a:ext cx="2633133" cy="1972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55" y="343621"/>
            <a:ext cx="7984671" cy="751084"/>
          </a:xfrm>
        </p:spPr>
        <p:txBody>
          <a:bodyPr anchor="t">
            <a:noAutofit/>
          </a:bodyPr>
          <a:lstStyle/>
          <a:p>
            <a:r>
              <a:rPr lang="en-US" sz="2900" b="1" dirty="0" smtClean="0">
                <a:latin typeface="+mn-lt"/>
              </a:rPr>
              <a:t>Partnerships with Supporters and Foundations</a:t>
            </a:r>
            <a:r>
              <a:rPr lang="en-US" sz="2900" b="1" dirty="0">
                <a:latin typeface="+mn-lt"/>
              </a:rPr>
              <a:t/>
            </a:r>
            <a:br>
              <a:rPr lang="en-US" sz="2900" b="1" dirty="0">
                <a:latin typeface="+mn-lt"/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-74932" y="1246805"/>
            <a:ext cx="6446569" cy="4005508"/>
            <a:chOff x="-187215" y="1001911"/>
            <a:chExt cx="6446569" cy="4005508"/>
          </a:xfrm>
        </p:grpSpPr>
        <p:sp>
          <p:nvSpPr>
            <p:cNvPr id="7" name="Content Placeholder 3"/>
            <p:cNvSpPr txBox="1">
              <a:spLocks/>
            </p:cNvSpPr>
            <p:nvPr/>
          </p:nvSpPr>
          <p:spPr>
            <a:xfrm>
              <a:off x="-187215" y="1019623"/>
              <a:ext cx="3438891" cy="3987796"/>
            </a:xfrm>
            <a:prstGeom prst="rect">
              <a:avLst/>
            </a:prstGeom>
          </p:spPr>
          <p:txBody>
            <a:bodyPr lIns="82781" tIns="41390" rIns="82781" bIns="4139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800" dirty="0" smtClean="0"/>
                <a:t>	Current: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err="1" smtClean="0"/>
                <a:t>MacJannet</a:t>
              </a:r>
              <a:r>
                <a:rPr lang="en-US" sz="1800" dirty="0" smtClean="0"/>
                <a:t>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Kettering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Santander Universities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Engaged Members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Tufts University and Tisch College</a:t>
              </a:r>
            </a:p>
          </p:txBody>
        </p:sp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2682921" y="1001911"/>
              <a:ext cx="3576433" cy="3676845"/>
            </a:xfrm>
            <a:prstGeom prst="rect">
              <a:avLst/>
            </a:prstGeom>
          </p:spPr>
          <p:txBody>
            <a:bodyPr lIns="82781" tIns="41390" rIns="82781" bIns="4139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1800" dirty="0" smtClean="0"/>
                <a:t>	Recent: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err="1" smtClean="0"/>
                <a:t>Mastercard</a:t>
              </a:r>
              <a:r>
                <a:rPr lang="en-US" sz="1800" dirty="0" smtClean="0"/>
                <a:t>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Pearson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Rockefeller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err="1" smtClean="0"/>
                <a:t>Walmart</a:t>
              </a:r>
              <a:r>
                <a:rPr lang="en-US" sz="1800" dirty="0" smtClean="0"/>
                <a:t>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smtClean="0"/>
                <a:t>New Eurasia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 err="1" smtClean="0"/>
                <a:t>Ishyama</a:t>
              </a:r>
              <a:r>
                <a:rPr lang="en-US" sz="1800" dirty="0" smtClean="0"/>
                <a:t> Foundation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r>
                <a:rPr lang="en-US" sz="1800" dirty="0"/>
                <a:t>Carnegie Corporation of </a:t>
              </a:r>
              <a:r>
                <a:rPr lang="en-US" sz="1800" dirty="0" smtClean="0"/>
                <a:t>New </a:t>
              </a:r>
              <a:r>
                <a:rPr lang="en-US" sz="1800" dirty="0"/>
                <a:t>York</a:t>
              </a:r>
            </a:p>
            <a:p>
              <a:pPr marL="1020271" lvl="4" indent="-258689">
                <a:lnSpc>
                  <a:spcPct val="120000"/>
                </a:lnSpc>
                <a:buFont typeface="Arial" charset="0"/>
                <a:buChar char="•"/>
              </a:pPr>
              <a:endParaRPr lang="en-US" sz="1800" dirty="0" smtClean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01" y="3902966"/>
            <a:ext cx="1895699" cy="479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71" y="2960556"/>
            <a:ext cx="1808230" cy="900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1" y="1154278"/>
            <a:ext cx="1841679" cy="484975"/>
          </a:xfrm>
          <a:prstGeom prst="rect">
            <a:avLst/>
          </a:prstGeom>
        </p:spPr>
      </p:pic>
      <p:pic>
        <p:nvPicPr>
          <p:cNvPr id="9" name="Picture 8" descr="mell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7" y="4997449"/>
            <a:ext cx="1699964" cy="8005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9" name="Picture 18" descr="TC 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  <p:pic>
        <p:nvPicPr>
          <p:cNvPr id="20" name="Picture 19" descr="mc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73" y="1596500"/>
            <a:ext cx="1272043" cy="136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89" y="5190081"/>
            <a:ext cx="4565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discussions underway with these and other</a:t>
            </a:r>
            <a:br>
              <a:rPr lang="en-US" dirty="0" smtClean="0"/>
            </a:br>
            <a:r>
              <a:rPr lang="en-US" dirty="0" smtClean="0"/>
              <a:t>potential sponsors about future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9655" y="343621"/>
            <a:ext cx="7984671" cy="751084"/>
          </a:xfrm>
          <a:prstGeom prst="rect">
            <a:avLst/>
          </a:prstGeom>
        </p:spPr>
        <p:txBody>
          <a:bodyPr vert="horz" lIns="82781" tIns="41390" rIns="82781" bIns="41390" rtlCol="0" anchor="t">
            <a:no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latin typeface="+mn-lt"/>
              </a:rPr>
              <a:t>Strategic Priorities </a:t>
            </a:r>
            <a:br>
              <a:rPr lang="en-US" sz="2900" b="1" dirty="0" smtClean="0">
                <a:latin typeface="+mn-lt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7" name="Picture 6" descr="TC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>
          <a:xfrm>
            <a:off x="504092" y="1298256"/>
            <a:ext cx="8429221" cy="4069724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ts val="1560"/>
              </a:lnSpc>
              <a:buFont typeface="Arial" charset="0"/>
              <a:buChar char="•"/>
            </a:pPr>
            <a:r>
              <a:rPr lang="en-US" sz="1800" dirty="0" smtClean="0"/>
              <a:t>Expand </a:t>
            </a:r>
            <a:r>
              <a:rPr lang="en-US" sz="1800" dirty="0"/>
              <a:t>research platform with new collaborations </a:t>
            </a:r>
          </a:p>
          <a:p>
            <a:pPr marL="258689" indent="-258689">
              <a:lnSpc>
                <a:spcPts val="1560"/>
              </a:lnSpc>
              <a:buFont typeface="Arial" charset="0"/>
              <a:buChar char="•"/>
            </a:pPr>
            <a:r>
              <a:rPr lang="en-US" sz="1800" dirty="0" smtClean="0"/>
              <a:t>International </a:t>
            </a:r>
            <a:r>
              <a:rPr lang="en-US" sz="1800" dirty="0"/>
              <a:t>Carnegie Community Engagement </a:t>
            </a:r>
            <a:r>
              <a:rPr lang="en-US" sz="1800" dirty="0" smtClean="0"/>
              <a:t>Classification</a:t>
            </a:r>
          </a:p>
          <a:p>
            <a:pPr marL="258689" indent="-258689">
              <a:lnSpc>
                <a:spcPts val="1560"/>
              </a:lnSpc>
              <a:buFont typeface="Arial" charset="0"/>
              <a:buChar char="•"/>
            </a:pPr>
            <a:r>
              <a:rPr lang="en-US" sz="1800" dirty="0"/>
              <a:t>Rebranding – new name and logo</a:t>
            </a:r>
          </a:p>
          <a:p>
            <a:pPr marL="258689" indent="-258689">
              <a:lnSpc>
                <a:spcPts val="1560"/>
              </a:lnSpc>
              <a:buFont typeface="Arial" charset="0"/>
              <a:buChar char="•"/>
            </a:pPr>
            <a:r>
              <a:rPr lang="en-US" sz="1800" dirty="0" smtClean="0"/>
              <a:t>TNLC </a:t>
            </a:r>
            <a:r>
              <a:rPr lang="en-US" sz="1800" dirty="0"/>
              <a:t>2020 – next Talloires Network Leaders Conference</a:t>
            </a:r>
            <a:endParaRPr lang="en-US" sz="1800" u="sng" dirty="0">
              <a:solidFill>
                <a:srgbClr val="C00000"/>
              </a:solidFill>
            </a:endParaRPr>
          </a:p>
          <a:p>
            <a:pPr marL="258689" indent="-258689">
              <a:lnSpc>
                <a:spcPts val="1560"/>
              </a:lnSpc>
              <a:buFont typeface="Arial" charset="0"/>
              <a:buChar char="•"/>
            </a:pPr>
            <a:endParaRPr lang="en-US" sz="1800" u="sng" dirty="0" smtClean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0203" y="3331638"/>
            <a:ext cx="7576782" cy="2178262"/>
            <a:chOff x="799401" y="1307276"/>
            <a:chExt cx="7576782" cy="21782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520" y="1619317"/>
              <a:ext cx="2272260" cy="1866221"/>
            </a:xfrm>
            <a:prstGeom prst="rect">
              <a:avLst/>
            </a:prstGeom>
          </p:spPr>
        </p:pic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919409" y="1427411"/>
              <a:ext cx="1981200" cy="736600"/>
            </a:xfrm>
            <a:prstGeom prst="rect">
              <a:avLst/>
            </a:prstGeom>
          </p:spPr>
          <p:txBody>
            <a:bodyPr vert="horz" lIns="0" tIns="41390" rIns="0" bIns="41390" rtlCol="0">
              <a:normAutofit/>
            </a:bodyPr>
            <a:lstStyle>
              <a:lvl1pPr marL="82781" indent="-82781" algn="l" defTabSz="827806" rtl="0" eaLnBrk="1" latinLnBrk="0" hangingPunct="1">
                <a:lnSpc>
                  <a:spcPct val="90000"/>
                </a:lnSpc>
                <a:spcBef>
                  <a:spcPts val="1086"/>
                </a:spcBef>
                <a:spcAft>
                  <a:spcPts val="181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679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13240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78801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44362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99583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17689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35795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53901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E3470F"/>
                  </a:solidFill>
                </a:rPr>
                <a:t>Spain</a:t>
              </a:r>
              <a:r>
                <a:rPr lang="en-US" dirty="0">
                  <a:solidFill>
                    <a:srgbClr val="E3470F"/>
                  </a:solidFill>
                </a:rPr>
                <a:t>,</a:t>
              </a:r>
              <a:r>
                <a:rPr lang="en-US" dirty="0" smtClean="0">
                  <a:solidFill>
                    <a:srgbClr val="E3470F"/>
                  </a:solidFill>
                </a:rPr>
                <a:t> 2011 </a:t>
              </a:r>
              <a:endParaRPr lang="en-US" dirty="0">
                <a:solidFill>
                  <a:srgbClr val="E3470F"/>
                </a:solidFill>
              </a:endParaRPr>
            </a:p>
          </p:txBody>
        </p:sp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3520797" y="1407685"/>
              <a:ext cx="1982391" cy="736600"/>
            </a:xfrm>
            <a:prstGeom prst="rect">
              <a:avLst/>
            </a:prstGeom>
          </p:spPr>
          <p:txBody>
            <a:bodyPr vert="horz" lIns="0" tIns="41390" rIns="0" bIns="41390" rtlCol="0">
              <a:normAutofit/>
            </a:bodyPr>
            <a:lstStyle>
              <a:lvl1pPr marL="82781" indent="-82781" algn="l" defTabSz="827806" rtl="0" eaLnBrk="1" latinLnBrk="0" hangingPunct="1">
                <a:lnSpc>
                  <a:spcPct val="90000"/>
                </a:lnSpc>
                <a:spcBef>
                  <a:spcPts val="1086"/>
                </a:spcBef>
                <a:spcAft>
                  <a:spcPts val="181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679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13240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78801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44362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99583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17689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35795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53901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E3470F"/>
                  </a:solidFill>
                </a:rPr>
                <a:t>South Africa, 2014</a:t>
              </a:r>
              <a:endParaRPr lang="en-US" dirty="0">
                <a:solidFill>
                  <a:srgbClr val="E3470F"/>
                </a:solidFill>
              </a:endParaRPr>
            </a:p>
          </p:txBody>
        </p:sp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6133963" y="1407685"/>
              <a:ext cx="1981200" cy="736600"/>
            </a:xfrm>
            <a:prstGeom prst="rect">
              <a:avLst/>
            </a:prstGeom>
          </p:spPr>
          <p:txBody>
            <a:bodyPr vert="horz" lIns="0" tIns="41390" rIns="0" bIns="41390" rtlCol="0">
              <a:normAutofit/>
            </a:bodyPr>
            <a:lstStyle>
              <a:lvl1pPr marL="82781" indent="-82781" algn="l" defTabSz="827806" rtl="0" eaLnBrk="1" latinLnBrk="0" hangingPunct="1">
                <a:lnSpc>
                  <a:spcPct val="90000"/>
                </a:lnSpc>
                <a:spcBef>
                  <a:spcPts val="1086"/>
                </a:spcBef>
                <a:spcAft>
                  <a:spcPts val="181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679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13240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78801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44362" indent="-165561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99583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17689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35795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539010" indent="-206952" algn="l" defTabSz="827806" rtl="0" eaLnBrk="1" latinLnBrk="0" hangingPunct="1">
                <a:lnSpc>
                  <a:spcPct val="90000"/>
                </a:lnSpc>
                <a:spcBef>
                  <a:spcPts val="181"/>
                </a:spcBef>
                <a:spcAft>
                  <a:spcPts val="362"/>
                </a:spcAft>
                <a:buClr>
                  <a:schemeClr val="accent1"/>
                </a:buClr>
                <a:buFont typeface="Calibri" pitchFamily="34" charset="0"/>
                <a:buChar char="◦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E3470F"/>
                  </a:solidFill>
                </a:rPr>
                <a:t>Mexico, 2017</a:t>
              </a:r>
              <a:endParaRPr lang="en-US" dirty="0">
                <a:solidFill>
                  <a:srgbClr val="E3470F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09795" y="1856617"/>
              <a:ext cx="2140744" cy="1446212"/>
              <a:chOff x="909795" y="2254566"/>
              <a:chExt cx="2140744" cy="1446212"/>
            </a:xfrm>
          </p:grpSpPr>
          <p:pic>
            <p:nvPicPr>
              <p:cNvPr id="20" name="Content Placeholder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795" y="2254566"/>
                <a:ext cx="2140744" cy="665162"/>
              </a:xfrm>
              <a:prstGeom prst="rect">
                <a:avLst/>
              </a:prstGeom>
            </p:spPr>
          </p:pic>
          <p:pic>
            <p:nvPicPr>
              <p:cNvPr id="21" name="Content Placeholder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795" y="2919728"/>
                <a:ext cx="2140744" cy="781050"/>
              </a:xfrm>
              <a:prstGeom prst="rect">
                <a:avLst/>
              </a:prstGeom>
            </p:spPr>
          </p:pic>
        </p:grpSp>
        <p:pic>
          <p:nvPicPr>
            <p:cNvPr id="16" name="Content Placeholder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921" y="1746322"/>
              <a:ext cx="1466069" cy="165736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9401" y="1307277"/>
              <a:ext cx="2365998" cy="21516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781" tIns="41390" rIns="82781" bIns="41390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28993" y="1307276"/>
              <a:ext cx="2365998" cy="21516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781" tIns="41390" rIns="82781" bIns="41390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0185" y="1307276"/>
              <a:ext cx="2365998" cy="21516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781" tIns="41390" rIns="82781" bIns="4139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 txBox="1">
            <a:spLocks/>
          </p:cNvSpPr>
          <p:nvPr/>
        </p:nvSpPr>
        <p:spPr>
          <a:xfrm>
            <a:off x="523547" y="1242437"/>
            <a:ext cx="6004253" cy="4450531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and renewed leadership on the Steering </a:t>
            </a:r>
            <a:r>
              <a:rPr lang="en-US" sz="1800" dirty="0" smtClean="0"/>
              <a:t>Committee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Executive </a:t>
            </a:r>
            <a:r>
              <a:rPr lang="en-US" sz="1800" dirty="0" smtClean="0"/>
              <a:t>Director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financial model of shared ownership in the Network 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relationships, ideas, and momentum from the successful conference in </a:t>
            </a:r>
            <a:r>
              <a:rPr lang="en-US" sz="1800" dirty="0" err="1"/>
              <a:t>Xalapa</a:t>
            </a:r>
            <a:r>
              <a:rPr lang="en-US" sz="1800" dirty="0"/>
              <a:t>, </a:t>
            </a:r>
            <a:r>
              <a:rPr lang="en-US" sz="1800" dirty="0" smtClean="0"/>
              <a:t>Mexico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and major </a:t>
            </a:r>
            <a:r>
              <a:rPr lang="en-US" sz="1800" dirty="0" smtClean="0"/>
              <a:t>publications, contributing </a:t>
            </a:r>
            <a:r>
              <a:rPr lang="en-US" sz="1800" dirty="0"/>
              <a:t>to knowledge in the field 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opportunities for collaboration with </a:t>
            </a:r>
            <a:r>
              <a:rPr lang="en-US" sz="1800" dirty="0" smtClean="0"/>
              <a:t>supporters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</a:t>
            </a:r>
            <a:r>
              <a:rPr lang="en-US" sz="1800" dirty="0"/>
              <a:t>trends in higher education that align with Network mission and vision </a:t>
            </a:r>
            <a:endParaRPr lang="en-US" sz="1800" dirty="0" smtClean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New home at Tisch College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9655" y="343621"/>
            <a:ext cx="7984671" cy="751084"/>
          </a:xfrm>
          <a:prstGeom prst="rect">
            <a:avLst/>
          </a:prstGeom>
        </p:spPr>
        <p:txBody>
          <a:bodyPr vert="horz" lIns="82781" tIns="41390" rIns="82781" bIns="41390" rtlCol="0" anchor="t">
            <a:no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latin typeface="+mn-lt"/>
              </a:rPr>
              <a:t>Strategic Direction: An Inflection Point</a:t>
            </a:r>
            <a:br>
              <a:rPr lang="en-US" sz="2900" b="1" dirty="0" smtClean="0">
                <a:latin typeface="+mn-lt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39" y="1733131"/>
            <a:ext cx="2477952" cy="24779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8" name="Picture 7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st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85" y="3873035"/>
            <a:ext cx="2281653" cy="1491415"/>
          </a:xfrm>
          <a:prstGeom prst="rect">
            <a:avLst/>
          </a:prstGeom>
        </p:spPr>
      </p:pic>
      <p:pic>
        <p:nvPicPr>
          <p:cNvPr id="15" name="Picture 14" descr="slidesimu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46" y="4978399"/>
            <a:ext cx="2185538" cy="1284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852" y="947298"/>
            <a:ext cx="7619016" cy="914585"/>
          </a:xfrm>
          <a:prstGeom prst="rect">
            <a:avLst/>
          </a:prstGeom>
          <a:noFill/>
        </p:spPr>
        <p:txBody>
          <a:bodyPr wrap="square" lIns="82781" tIns="41390" rIns="82781" bIns="4139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The Talloires Network is an independent international association of institutions committed to strengthening the civic roles and social responsibilities of higher education.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69852" y="2450168"/>
            <a:ext cx="7720615" cy="1468583"/>
          </a:xfrm>
          <a:prstGeom prst="rect">
            <a:avLst/>
          </a:prstGeom>
          <a:noFill/>
        </p:spPr>
        <p:txBody>
          <a:bodyPr wrap="square" lIns="82781" tIns="41390" rIns="82781" bIns="4139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The Network </a:t>
            </a:r>
            <a:r>
              <a:rPr lang="en-US" sz="1800" dirty="0"/>
              <a:t>envisions universities around the world as </a:t>
            </a:r>
            <a:r>
              <a:rPr lang="en-US" sz="1800" dirty="0" smtClean="0"/>
              <a:t>dynamic forces </a:t>
            </a:r>
            <a:r>
              <a:rPr lang="en-US" sz="1800" dirty="0"/>
              <a:t>in their societies, incorporating civic engagement </a:t>
            </a:r>
            <a:r>
              <a:rPr lang="en-US" sz="1800" dirty="0" smtClean="0"/>
              <a:t>into </a:t>
            </a:r>
            <a:r>
              <a:rPr lang="en-US" sz="1800" dirty="0"/>
              <a:t>their research and </a:t>
            </a:r>
            <a:r>
              <a:rPr lang="en-US" sz="1800" dirty="0" smtClean="0"/>
              <a:t>teaching. We believe that universities have a responsibility to develop the next generation of active citizens who will address community challenges around the world.</a:t>
            </a:r>
            <a:endParaRPr lang="en-US" sz="1800" dirty="0"/>
          </a:p>
        </p:txBody>
      </p:sp>
      <p:pic>
        <p:nvPicPr>
          <p:cNvPr id="13" name="Picture 12" descr="C:\Users\joseph.francis\Desktop\CRDPA\Allissa\New Imagenmnj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" y="4233333"/>
            <a:ext cx="2315894" cy="190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lidestec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63" y="4328895"/>
            <a:ext cx="1577338" cy="142196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Mission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92877" y="194801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Vision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9" name="Picture 18" descr="TC 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29102" y="2244844"/>
            <a:ext cx="8123802" cy="2954750"/>
          </a:xfrm>
          <a:prstGeom prst="rect">
            <a:avLst/>
          </a:prstGeom>
        </p:spPr>
        <p:txBody>
          <a:bodyPr lIns="82781" tIns="41390" rIns="82781" bIns="4139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235" y="4415671"/>
            <a:ext cx="41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2E0"/>
                </a:solidFill>
              </a:rPr>
              <a:t>Http://</a:t>
            </a:r>
            <a:r>
              <a:rPr lang="en-US" sz="1800" dirty="0" err="1" smtClean="0">
                <a:solidFill>
                  <a:srgbClr val="0082E0"/>
                </a:solidFill>
              </a:rPr>
              <a:t>talloiresnetwork.tufts.edu</a:t>
            </a:r>
            <a:endParaRPr lang="en-US" sz="1800" dirty="0">
              <a:solidFill>
                <a:srgbClr val="0082E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9" y="1734521"/>
            <a:ext cx="698126" cy="696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8" y="2679344"/>
            <a:ext cx="988580" cy="988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511" y="1956875"/>
            <a:ext cx="41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82E0"/>
                </a:solidFill>
              </a:rPr>
              <a:t>TalloiresNet</a:t>
            </a:r>
            <a:endParaRPr lang="en-US" sz="1800" dirty="0">
              <a:solidFill>
                <a:srgbClr val="0082E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5204" y="2899172"/>
            <a:ext cx="41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2E0"/>
                </a:solidFill>
              </a:rPr>
              <a:t>The Talloires Network </a:t>
            </a:r>
            <a:endParaRPr lang="en-US" sz="1800" dirty="0">
              <a:solidFill>
                <a:srgbClr val="0082E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82" y="4036151"/>
            <a:ext cx="1312300" cy="133785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9655" y="343621"/>
            <a:ext cx="7984671" cy="751084"/>
          </a:xfrm>
          <a:prstGeom prst="rect">
            <a:avLst/>
          </a:prstGeom>
        </p:spPr>
        <p:txBody>
          <a:bodyPr vert="horz" lIns="82781" tIns="41390" rIns="82781" bIns="41390" rtlCol="0" anchor="t">
            <a:no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>
                <a:latin typeface="+mn-lt"/>
              </a:rPr>
              <a:t>Thank You</a:t>
            </a:r>
            <a:br>
              <a:rPr lang="en-US" sz="2900" b="1" dirty="0" smtClean="0">
                <a:latin typeface="+mn-lt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15" name="Picture 14" descr="TC 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6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0" y="966588"/>
            <a:ext cx="6925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Founded</a:t>
            </a:r>
            <a:r>
              <a:rPr lang="en-US" sz="1800" b="1" dirty="0" smtClean="0"/>
              <a:t> in 2005 </a:t>
            </a:r>
            <a:r>
              <a:rPr lang="en-US" sz="1800" dirty="0" smtClean="0"/>
              <a:t>by </a:t>
            </a:r>
            <a:r>
              <a:rPr lang="en-US" sz="1800" b="1" dirty="0" smtClean="0"/>
              <a:t>29</a:t>
            </a:r>
            <a:r>
              <a:rPr lang="en-US" sz="1800" dirty="0" smtClean="0"/>
              <a:t> university leaders from</a:t>
            </a:r>
            <a:r>
              <a:rPr lang="en-US" sz="1800" b="1" dirty="0" smtClean="0"/>
              <a:t> 23 </a:t>
            </a:r>
            <a:r>
              <a:rPr lang="en-US" sz="1800" dirty="0" smtClean="0"/>
              <a:t>countries at the Tufts European Center in Talloires France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Founding Executive Director, Rob Hollister, Dean of Tisch College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Produced the </a:t>
            </a:r>
            <a:r>
              <a:rPr lang="en-US" sz="1800" b="1" i="1" dirty="0" smtClean="0"/>
              <a:t>Talloires Declaration on the Civic Roles and Social Responsibilities of Higher Education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" y="3106090"/>
            <a:ext cx="5105401" cy="2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4621" y="5577566"/>
            <a:ext cx="7572579" cy="360587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 lIns="82781" tIns="41390" rIns="82781" bIns="41390" rtlCol="0">
            <a:spAutoFit/>
          </a:bodyPr>
          <a:lstStyle/>
          <a:p>
            <a:pPr marL="258689" indent="-258689">
              <a:buFont typeface="Arial" pitchFamily="34" charset="0"/>
              <a:buChar char="•"/>
            </a:pPr>
            <a:r>
              <a:rPr lang="en-US" sz="1800" dirty="0"/>
              <a:t>Today there are </a:t>
            </a:r>
            <a:r>
              <a:rPr lang="en-US" sz="1800" b="1" dirty="0" smtClean="0"/>
              <a:t>380</a:t>
            </a:r>
            <a:r>
              <a:rPr lang="en-US" sz="1800" dirty="0" smtClean="0"/>
              <a:t> </a:t>
            </a:r>
            <a:r>
              <a:rPr lang="en-US" sz="1800" dirty="0"/>
              <a:t>signatory members in </a:t>
            </a:r>
            <a:r>
              <a:rPr lang="en-US" sz="1800" b="1" dirty="0"/>
              <a:t>77</a:t>
            </a:r>
            <a:r>
              <a:rPr lang="en-US" sz="1800" dirty="0"/>
              <a:t> </a:t>
            </a:r>
            <a:r>
              <a:rPr lang="en-US" sz="1800" b="1" dirty="0" smtClean="0"/>
              <a:t>countries</a:t>
            </a:r>
            <a:endParaRPr lang="en-US" sz="1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History</a:t>
            </a:r>
            <a:endParaRPr lang="en-US" sz="2800" b="1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9" name="Picture 8" descr="TC 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92669" y="424700"/>
            <a:ext cx="7926573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2005 Founding and signing of the Talloires Declaration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2005-2011 Lawrence S. </a:t>
            </a:r>
            <a:r>
              <a:rPr lang="en-US" sz="1800" dirty="0" err="1" smtClean="0"/>
              <a:t>Bacow</a:t>
            </a:r>
            <a:r>
              <a:rPr lang="en-US" sz="1800" dirty="0"/>
              <a:t> </a:t>
            </a:r>
            <a:r>
              <a:rPr lang="en-US" sz="1800" dirty="0" smtClean="0"/>
              <a:t>serves as Steering Committee Chair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2010 Santander Universities grant, $750K over 3 </a:t>
            </a:r>
            <a:r>
              <a:rPr lang="en-US" sz="1800" dirty="0" smtClean="0"/>
              <a:t>years</a:t>
            </a:r>
            <a:endParaRPr lang="en-US" sz="1800" dirty="0" smtClean="0">
              <a:solidFill>
                <a:srgbClr val="E92F26"/>
              </a:solidFill>
            </a:endParaRP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>
                <a:solidFill>
                  <a:srgbClr val="E92F26"/>
                </a:solidFill>
              </a:rPr>
              <a:t>2011 Global conference in Madrid, Spain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2011-2014 Mark </a:t>
            </a:r>
            <a:r>
              <a:rPr lang="en-US" sz="1800" dirty="0" err="1" smtClean="0">
                <a:solidFill>
                  <a:srgbClr val="000000"/>
                </a:solidFill>
              </a:rPr>
              <a:t>Gearan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serves as Steering Committee Chair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2013 Santander Universities renewed support for $750K over 3 years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2013 </a:t>
            </a:r>
            <a:r>
              <a:rPr lang="en-US" sz="1800" dirty="0" err="1" smtClean="0"/>
              <a:t>Mastercard</a:t>
            </a:r>
            <a:r>
              <a:rPr lang="en-US" sz="1800" dirty="0" smtClean="0"/>
              <a:t> Foundation grant begins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2014 Anthony P. Monaco begins service as Steering </a:t>
            </a:r>
            <a:r>
              <a:rPr lang="en-US" sz="1800" dirty="0">
                <a:solidFill>
                  <a:srgbClr val="000000"/>
                </a:solidFill>
              </a:rPr>
              <a:t>Committee </a:t>
            </a:r>
            <a:r>
              <a:rPr lang="en-US" sz="1800" dirty="0" smtClean="0">
                <a:solidFill>
                  <a:srgbClr val="000000"/>
                </a:solidFill>
              </a:rPr>
              <a:t>Chair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>
                <a:solidFill>
                  <a:srgbClr val="E92F26"/>
                </a:solidFill>
              </a:rPr>
              <a:t>2014 Global conference in Cape Town, South Africa</a:t>
            </a:r>
            <a:br>
              <a:rPr lang="en-US" sz="1800" dirty="0" smtClean="0">
                <a:solidFill>
                  <a:srgbClr val="E92F26"/>
                </a:solidFill>
              </a:rPr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2016 Santander Universities grant of $200K for 1 year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>
                <a:solidFill>
                  <a:srgbClr val="E92F26"/>
                </a:solidFill>
              </a:rPr>
              <a:t>2017 Global conference in Veracruz, Mexico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2017 </a:t>
            </a:r>
            <a:r>
              <a:rPr lang="en-US" sz="1800" dirty="0" err="1" smtClean="0"/>
              <a:t>Mastercard</a:t>
            </a:r>
            <a:r>
              <a:rPr lang="en-US" sz="1800" dirty="0" smtClean="0"/>
              <a:t> Foundation grant draws to a close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2017 Santander Universities final grant of $100K for 1 year</a:t>
            </a:r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2017 Talloires Network institutes dues policy in order to achieve sustainability</a:t>
            </a:r>
          </a:p>
          <a:p>
            <a:pPr marL="258689" indent="-258689">
              <a:buFont typeface="Arial" charset="0"/>
              <a:buChar char="•"/>
            </a:pPr>
            <a:endParaRPr lang="en-US" sz="1800" dirty="0"/>
          </a:p>
          <a:p>
            <a:pPr marL="258689" indent="-258689">
              <a:buFont typeface="Arial" charset="0"/>
              <a:buChar char="•"/>
            </a:pPr>
            <a:endParaRPr lang="en-US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Chronology </a:t>
            </a:r>
            <a:endParaRPr lang="en-US" sz="28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9" name="Picture 8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01136" y="924253"/>
            <a:ext cx="79265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Governed by </a:t>
            </a:r>
            <a:r>
              <a:rPr lang="en-US" sz="1800" dirty="0"/>
              <a:t>an elected Steering Committee </a:t>
            </a:r>
            <a:r>
              <a:rPr lang="en-US" sz="1800" dirty="0" smtClean="0"/>
              <a:t>serving 3-year terms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b="1" dirty="0" smtClean="0"/>
              <a:t>10</a:t>
            </a:r>
            <a:r>
              <a:rPr lang="en-US" sz="1800" dirty="0" smtClean="0"/>
              <a:t> </a:t>
            </a:r>
            <a:r>
              <a:rPr lang="en-US" sz="1800" dirty="0"/>
              <a:t>heads of universities, </a:t>
            </a:r>
            <a:r>
              <a:rPr lang="en-US" sz="1800" b="1" dirty="0"/>
              <a:t>3</a:t>
            </a:r>
            <a:r>
              <a:rPr lang="en-US" sz="1800" dirty="0"/>
              <a:t> heads of national or regional networks, and </a:t>
            </a:r>
            <a:r>
              <a:rPr lang="en-US" sz="1800" b="1" dirty="0"/>
              <a:t>2</a:t>
            </a:r>
            <a:r>
              <a:rPr lang="en-US" sz="1800" dirty="0"/>
              <a:t> </a:t>
            </a:r>
            <a:r>
              <a:rPr lang="en-US" sz="1800" dirty="0" smtClean="0"/>
              <a:t>student representatives (representing 12 countries on 6 continents)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Chaired by Anthony P. Monaco, President of Tufts University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Governance</a:t>
            </a:r>
            <a:endParaRPr lang="en-US" sz="2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530" y="2392486"/>
            <a:ext cx="6517800" cy="4435548"/>
          </a:xfrm>
          <a:prstGeom prst="rect">
            <a:avLst/>
          </a:prstGeom>
          <a:noFill/>
        </p:spPr>
        <p:txBody>
          <a:bodyPr wrap="square" lIns="82781" tIns="41390" rIns="82781" bIns="413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/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Cheryl </a:t>
            </a:r>
            <a:r>
              <a:rPr lang="en-US" sz="1400" dirty="0">
                <a:solidFill>
                  <a:srgbClr val="C00000"/>
                </a:solidFill>
              </a:rPr>
              <a:t>de la Rey, University of Pretoria, South </a:t>
            </a:r>
            <a:r>
              <a:rPr lang="en-US" sz="1400" dirty="0" smtClean="0">
                <a:solidFill>
                  <a:srgbClr val="C00000"/>
                </a:solidFill>
              </a:rPr>
              <a:t>Africa, Vice Chair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Haifa Jamal Al-</a:t>
            </a:r>
            <a:r>
              <a:rPr lang="en-US" sz="1400" dirty="0" err="1">
                <a:solidFill>
                  <a:srgbClr val="C00000"/>
                </a:solidFill>
              </a:rPr>
              <a:t>Lail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>
                <a:solidFill>
                  <a:srgbClr val="C00000"/>
                </a:solidFill>
              </a:rPr>
              <a:t>Effat</a:t>
            </a:r>
            <a:r>
              <a:rPr lang="en-US" sz="1400" dirty="0">
                <a:solidFill>
                  <a:srgbClr val="C00000"/>
                </a:solidFill>
              </a:rPr>
              <a:t> University, Saudi Arabia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rgbClr val="C00000"/>
                </a:solidFill>
              </a:rPr>
              <a:t>Nisar</a:t>
            </a:r>
            <a:r>
              <a:rPr lang="en-US" sz="1400" dirty="0">
                <a:solidFill>
                  <a:srgbClr val="C00000"/>
                </a:solidFill>
              </a:rPr>
              <a:t> Ahmed Siddiqui, Sukkur IBA University, Pakistan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Mabel O. </a:t>
            </a:r>
            <a:r>
              <a:rPr lang="en-US" sz="1400" dirty="0" err="1">
                <a:solidFill>
                  <a:srgbClr val="C00000"/>
                </a:solidFill>
              </a:rPr>
              <a:t>Imbuga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>
                <a:solidFill>
                  <a:srgbClr val="C00000"/>
                </a:solidFill>
              </a:rPr>
              <a:t>Jomo</a:t>
            </a:r>
            <a:r>
              <a:rPr lang="en-US" sz="1400" dirty="0">
                <a:solidFill>
                  <a:srgbClr val="C00000"/>
                </a:solidFill>
              </a:rPr>
              <a:t> Kenyatta University, Kenya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Sara </a:t>
            </a:r>
            <a:r>
              <a:rPr lang="en-US" sz="1400" dirty="0" err="1">
                <a:solidFill>
                  <a:srgbClr val="C00000"/>
                </a:solidFill>
              </a:rPr>
              <a:t>Ladr</a:t>
            </a:r>
            <a:r>
              <a:rPr lang="es-ES_tradnl" sz="1400" dirty="0" err="1">
                <a:solidFill>
                  <a:srgbClr val="C00000"/>
                </a:solidFill>
              </a:rPr>
              <a:t>ó</a:t>
            </a:r>
            <a:r>
              <a:rPr lang="en-US" sz="1400" dirty="0">
                <a:solidFill>
                  <a:srgbClr val="C00000"/>
                </a:solidFill>
              </a:rPr>
              <a:t>n de Guevara, Universidad </a:t>
            </a:r>
            <a:r>
              <a:rPr lang="en-US" sz="1400" dirty="0" err="1">
                <a:solidFill>
                  <a:srgbClr val="C00000"/>
                </a:solidFill>
              </a:rPr>
              <a:t>Veracruzana</a:t>
            </a:r>
            <a:r>
              <a:rPr lang="en-US" sz="1400" dirty="0">
                <a:solidFill>
                  <a:srgbClr val="C00000"/>
                </a:solidFill>
              </a:rPr>
              <a:t>, Mexico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Lorraine McIlrath, National University of Ireland, Galway, Ireland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Santa Ono, University of British Columbia, </a:t>
            </a:r>
            <a:r>
              <a:rPr lang="en-US" sz="1400" dirty="0" smtClean="0">
                <a:solidFill>
                  <a:srgbClr val="C00000"/>
                </a:solidFill>
              </a:rPr>
              <a:t>Canada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Andrew </a:t>
            </a:r>
            <a:r>
              <a:rPr lang="en-US" sz="1400" dirty="0" err="1">
                <a:solidFill>
                  <a:srgbClr val="C00000"/>
                </a:solidFill>
              </a:rPr>
              <a:t>Petter</a:t>
            </a:r>
            <a:r>
              <a:rPr lang="en-US" sz="1400" dirty="0">
                <a:solidFill>
                  <a:srgbClr val="C00000"/>
                </a:solidFill>
              </a:rPr>
              <a:t>, Simon Fraser University, Canada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Maria Nieves Tapia, Latin American Center for Service-Learning, Argentina 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Rajesh </a:t>
            </a:r>
            <a:r>
              <a:rPr lang="en-US" sz="1400" dirty="0" err="1">
                <a:solidFill>
                  <a:srgbClr val="C00000"/>
                </a:solidFill>
              </a:rPr>
              <a:t>Tandon</a:t>
            </a:r>
            <a:r>
              <a:rPr lang="en-US" sz="1400" dirty="0">
                <a:solidFill>
                  <a:srgbClr val="C00000"/>
                </a:solidFill>
              </a:rPr>
              <a:t>, Society for Participatory Research in Asia, India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Andrew Vann, Charles </a:t>
            </a:r>
            <a:r>
              <a:rPr lang="en-US" sz="1400" dirty="0" err="1">
                <a:solidFill>
                  <a:srgbClr val="C00000"/>
                </a:solidFill>
              </a:rPr>
              <a:t>Sturt</a:t>
            </a:r>
            <a:r>
              <a:rPr lang="en-US" sz="1400" dirty="0">
                <a:solidFill>
                  <a:srgbClr val="C00000"/>
                </a:solidFill>
              </a:rPr>
              <a:t> University, Australia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Adam Weinberg, Denison University, USA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</a:rPr>
              <a:t>Abigail G</a:t>
            </a:r>
            <a:r>
              <a:rPr lang="es-ES_tradnl" sz="1400" dirty="0" err="1">
                <a:solidFill>
                  <a:srgbClr val="C00000"/>
                </a:solidFill>
              </a:rPr>
              <a:t>ómez</a:t>
            </a:r>
            <a:r>
              <a:rPr lang="es-ES_tradnl" sz="1400" dirty="0">
                <a:solidFill>
                  <a:srgbClr val="C00000"/>
                </a:solidFill>
              </a:rPr>
              <a:t>, Universidad Veracruzana, </a:t>
            </a:r>
            <a:r>
              <a:rPr lang="es-ES_tradnl" sz="1400" dirty="0" err="1">
                <a:solidFill>
                  <a:srgbClr val="C00000"/>
                </a:solidFill>
              </a:rPr>
              <a:t>Mexico</a:t>
            </a:r>
            <a:r>
              <a:rPr lang="es-ES_tradnl" sz="1400" dirty="0">
                <a:solidFill>
                  <a:srgbClr val="C00000"/>
                </a:solidFill>
              </a:rPr>
              <a:t> </a:t>
            </a:r>
            <a:r>
              <a:rPr lang="es-ES_tradnl" sz="1400" dirty="0" smtClean="0">
                <a:solidFill>
                  <a:srgbClr val="C00000"/>
                </a:solidFill>
              </a:rPr>
              <a:t>(</a:t>
            </a:r>
            <a:r>
              <a:rPr lang="es-ES_tradnl" sz="1400" dirty="0" err="1" smtClean="0">
                <a:solidFill>
                  <a:srgbClr val="C00000"/>
                </a:solidFill>
              </a:rPr>
              <a:t>student</a:t>
            </a:r>
            <a:r>
              <a:rPr lang="es-ES_tradnl" sz="1400" dirty="0" smtClean="0">
                <a:solidFill>
                  <a:srgbClr val="C00000"/>
                </a:solidFill>
              </a:rPr>
              <a:t>)</a:t>
            </a:r>
            <a:endParaRPr lang="es-ES_tradnl" sz="1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solidFill>
                  <a:srgbClr val="C00000"/>
                </a:solidFill>
              </a:rPr>
              <a:t>Mapendo Mindje, University of </a:t>
            </a:r>
            <a:r>
              <a:rPr lang="es-ES_tradnl" sz="1400" dirty="0" err="1">
                <a:solidFill>
                  <a:srgbClr val="C00000"/>
                </a:solidFill>
              </a:rPr>
              <a:t>Rwanda</a:t>
            </a:r>
            <a:r>
              <a:rPr lang="es-ES_tradnl" sz="1400" dirty="0">
                <a:solidFill>
                  <a:srgbClr val="C00000"/>
                </a:solidFill>
              </a:rPr>
              <a:t>, </a:t>
            </a:r>
            <a:r>
              <a:rPr lang="es-ES_tradnl" sz="1400" dirty="0" err="1">
                <a:solidFill>
                  <a:srgbClr val="C00000"/>
                </a:solidFill>
              </a:rPr>
              <a:t>Rwanda</a:t>
            </a:r>
            <a:r>
              <a:rPr lang="es-ES_tradnl" sz="1400" dirty="0">
                <a:solidFill>
                  <a:srgbClr val="C00000"/>
                </a:solidFill>
              </a:rPr>
              <a:t> </a:t>
            </a:r>
            <a:r>
              <a:rPr lang="es-ES_tradnl" sz="1400" dirty="0" smtClean="0">
                <a:solidFill>
                  <a:srgbClr val="C00000"/>
                </a:solidFill>
              </a:rPr>
              <a:t>(</a:t>
            </a:r>
            <a:r>
              <a:rPr lang="es-ES_tradnl" sz="1400" dirty="0" err="1" smtClean="0">
                <a:solidFill>
                  <a:srgbClr val="C00000"/>
                </a:solidFill>
              </a:rPr>
              <a:t>student</a:t>
            </a:r>
            <a:r>
              <a:rPr lang="es-ES_tradnl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C00000"/>
              </a:solidFill>
              <a:latin typeface="+mj-lt"/>
            </a:endParaRPr>
          </a:p>
          <a:p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3" y="108204"/>
            <a:ext cx="956941" cy="975573"/>
          </a:xfrm>
          <a:prstGeom prst="rect">
            <a:avLst/>
          </a:prstGeom>
        </p:spPr>
      </p:pic>
      <p:pic>
        <p:nvPicPr>
          <p:cNvPr id="13" name="Picture 12" descr="TC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2" y="5914815"/>
            <a:ext cx="2449582" cy="3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07999" y="1193131"/>
            <a:ext cx="78312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The Talloires Network is administered by a secretariat, which is based at the Jonathan M. Tisch College of Civic Life</a:t>
            </a:r>
            <a:br>
              <a:rPr lang="en-US" sz="1800" dirty="0" smtClean="0"/>
            </a:b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The Talloires Network and Tisch </a:t>
            </a:r>
            <a:r>
              <a:rPr lang="en-US" sz="1800" dirty="0"/>
              <a:t>College </a:t>
            </a:r>
            <a:r>
              <a:rPr lang="en-US" sz="1800" dirty="0" smtClean="0"/>
              <a:t>share the </a:t>
            </a:r>
            <a:r>
              <a:rPr lang="en-US" sz="1800" dirty="0"/>
              <a:t>belief that universities have a responsibility to develop the next generation of active citizens who will address the tremendous challenges facing our </a:t>
            </a:r>
            <a:r>
              <a:rPr lang="en-US" sz="1800" dirty="0" smtClean="0"/>
              <a:t>communities, our nations and the world</a:t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endParaRPr lang="en-US" sz="1800" dirty="0"/>
          </a:p>
          <a:p>
            <a:pPr marL="258689" indent="-258689">
              <a:buFont typeface="Arial" charset="0"/>
              <a:buChar char="•"/>
            </a:pPr>
            <a:endParaRPr lang="en-US" sz="1800" dirty="0" smtClean="0"/>
          </a:p>
          <a:p>
            <a:pPr marL="258689" indent="-258689">
              <a:buFont typeface="Arial" charset="0"/>
              <a:buChar char="•"/>
            </a:pPr>
            <a:endParaRPr lang="en-US" sz="1800" dirty="0"/>
          </a:p>
          <a:p>
            <a:endParaRPr lang="en-US" sz="1800" b="1" i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Administration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09" y="3402956"/>
            <a:ext cx="167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Dean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Tisch College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5621" y="4388575"/>
            <a:ext cx="167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Executive Dir.</a:t>
            </a:r>
          </a:p>
          <a:p>
            <a:pPr algn="ctr"/>
            <a:r>
              <a:rPr lang="en-US" sz="1400" dirty="0" smtClean="0"/>
              <a:t>Secretariat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5079" y="5216307"/>
            <a:ext cx="1302120" cy="695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913" y="3426030"/>
            <a:ext cx="199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 Chair</a:t>
            </a:r>
          </a:p>
          <a:p>
            <a:pPr algn="ctr"/>
            <a:r>
              <a:rPr lang="en-US" sz="1400" dirty="0" smtClean="0"/>
              <a:t>Tufts President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05079" y="3338072"/>
            <a:ext cx="1302120" cy="695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9771" y="3328547"/>
            <a:ext cx="1050629" cy="695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5079" y="4297659"/>
            <a:ext cx="1302120" cy="695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3108" y="5401004"/>
            <a:ext cx="1244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Membership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97150" y="3328032"/>
            <a:ext cx="1992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Elected</a:t>
            </a:r>
            <a:br>
              <a:rPr lang="en-US" sz="1400" dirty="0" smtClean="0"/>
            </a:br>
            <a:r>
              <a:rPr lang="en-US" sz="1400" dirty="0" smtClean="0"/>
              <a:t>Steering </a:t>
            </a:r>
          </a:p>
          <a:p>
            <a:pPr algn="ctr"/>
            <a:r>
              <a:rPr lang="en-US" sz="1400" dirty="0" smtClean="0"/>
              <a:t>Committee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9679" y="3347509"/>
            <a:ext cx="1050629" cy="6955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1" name="Straight Arrow Connector 20"/>
          <p:cNvCxnSpPr>
            <a:stCxn id="12" idx="2"/>
            <a:endCxn id="15" idx="0"/>
          </p:cNvCxnSpPr>
          <p:nvPr/>
        </p:nvCxnSpPr>
        <p:spPr>
          <a:xfrm>
            <a:off x="4556139" y="4033640"/>
            <a:ext cx="0" cy="264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0"/>
          </p:cNvCxnSpPr>
          <p:nvPr/>
        </p:nvCxnSpPr>
        <p:spPr>
          <a:xfrm flipH="1">
            <a:off x="4556139" y="4993227"/>
            <a:ext cx="5304" cy="223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79764" y="4698873"/>
            <a:ext cx="817895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79764" y="4024117"/>
            <a:ext cx="0" cy="67475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80745" y="4046255"/>
            <a:ext cx="0" cy="652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211946" y="4694535"/>
            <a:ext cx="868799" cy="4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0" idx="1"/>
          </p:cNvCxnSpPr>
          <p:nvPr/>
        </p:nvCxnSpPr>
        <p:spPr>
          <a:xfrm>
            <a:off x="5211945" y="3695293"/>
            <a:ext cx="3477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59" name="Picture 58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98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1" y="1377083"/>
            <a:ext cx="43963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Network contributes to the </a:t>
            </a:r>
            <a:r>
              <a:rPr lang="en-US" sz="1800" dirty="0" smtClean="0"/>
              <a:t>global university </a:t>
            </a:r>
            <a:r>
              <a:rPr lang="en-US" sz="1800" dirty="0"/>
              <a:t>civic </a:t>
            </a:r>
            <a:r>
              <a:rPr lang="en-US" sz="1800" dirty="0" smtClean="0"/>
              <a:t>engagement movement by </a:t>
            </a:r>
            <a:r>
              <a:rPr lang="en-US" sz="1800" dirty="0"/>
              <a:t>way of inquiry and </a:t>
            </a:r>
            <a:r>
              <a:rPr lang="en-US" sz="1800" dirty="0" smtClean="0"/>
              <a:t>action</a:t>
            </a:r>
          </a:p>
          <a:p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Network </a:t>
            </a:r>
            <a:r>
              <a:rPr lang="en-US" sz="1800" dirty="0"/>
              <a:t>advocates integration of Research, Education and Practice within institutions of higher </a:t>
            </a:r>
            <a:r>
              <a:rPr lang="en-US" sz="1800" dirty="0" smtClean="0"/>
              <a:t>education</a:t>
            </a:r>
          </a:p>
          <a:p>
            <a:endParaRPr lang="en-US" sz="1800" dirty="0"/>
          </a:p>
          <a:p>
            <a:pPr marL="258689" indent="-258689">
              <a:buFont typeface="Arial" charset="0"/>
              <a:buChar char="•"/>
            </a:pPr>
            <a:r>
              <a:rPr lang="en-US" sz="1800" dirty="0" smtClean="0"/>
              <a:t>The Network </a:t>
            </a:r>
            <a:r>
              <a:rPr lang="en-US" sz="1800" dirty="0"/>
              <a:t>recognizes the historical dominance of the Global North and facilitates South-North dialogue and </a:t>
            </a:r>
            <a:r>
              <a:rPr lang="en-US" sz="1800" dirty="0" smtClean="0"/>
              <a:t>exchange</a:t>
            </a:r>
            <a:endParaRPr lang="en-US" sz="1800" dirty="0"/>
          </a:p>
          <a:p>
            <a:pPr marL="258689" indent="-258689">
              <a:buFont typeface="Arial" charset="0"/>
              <a:buChar char="•"/>
            </a:pPr>
            <a:endParaRPr lang="en-US" sz="1800" b="1" i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Platform: Action Research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34711606"/>
              </p:ext>
            </p:extLst>
          </p:nvPr>
        </p:nvGraphicFramePr>
        <p:xfrm>
          <a:off x="4929738" y="1718910"/>
          <a:ext cx="4214261" cy="393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/>
          <p:cNvSpPr/>
          <p:nvPr/>
        </p:nvSpPr>
        <p:spPr>
          <a:xfrm>
            <a:off x="6183666" y="2988858"/>
            <a:ext cx="1642137" cy="1590633"/>
          </a:xfrm>
          <a:prstGeom prst="ellipse">
            <a:avLst/>
          </a:prstGeom>
          <a:solidFill>
            <a:srgbClr val="002060">
              <a:alpha val="57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81" tIns="41390" rIns="82781" bIns="41390" rtlCol="0" anchor="ctr"/>
          <a:lstStyle/>
          <a:p>
            <a:pPr algn="ctr"/>
            <a:r>
              <a:rPr lang="en-US" dirty="0" smtClean="0"/>
              <a:t>Talloires Network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9" name="Picture 8" descr="TC 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0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0" y="1697045"/>
            <a:ext cx="7926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Network focuses its research, education, and practice on three interrelated human rights and corresponding responsibilities:</a:t>
            </a:r>
          </a:p>
          <a:p>
            <a:endParaRPr lang="en-US" sz="1800" dirty="0" smtClean="0"/>
          </a:p>
          <a:p>
            <a:r>
              <a:rPr lang="en-US" sz="1800" dirty="0" smtClean="0"/>
              <a:t>1</a:t>
            </a:r>
            <a:r>
              <a:rPr lang="en-US" sz="1800" dirty="0"/>
              <a:t>) </a:t>
            </a:r>
            <a:r>
              <a:rPr lang="en-US" sz="1800" b="1" dirty="0"/>
              <a:t>The right to education; </a:t>
            </a:r>
            <a:r>
              <a:rPr lang="en-US" sz="1800" i="1" dirty="0"/>
              <a:t>the responsibility </a:t>
            </a:r>
            <a:r>
              <a:rPr lang="en-US" sz="1800" i="1" dirty="0" smtClean="0"/>
              <a:t>of higher education to </a:t>
            </a:r>
            <a:r>
              <a:rPr lang="en-US" sz="1800" i="1" dirty="0"/>
              <a:t>be socially inclusive and to promote quality education </a:t>
            </a:r>
            <a:r>
              <a:rPr lang="en-US" sz="1800" i="1" dirty="0" smtClean="0"/>
              <a:t>for all</a:t>
            </a:r>
            <a:r>
              <a:rPr lang="en-US" sz="1800" i="1" dirty="0"/>
              <a:t>, including people from disenfranchised and indigenous communities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2) </a:t>
            </a:r>
            <a:r>
              <a:rPr lang="en-US" sz="1800" b="1" dirty="0"/>
              <a:t>The right to leadership opportunities and economic mobility; </a:t>
            </a:r>
            <a:r>
              <a:rPr lang="en-US" sz="1800" i="1" dirty="0"/>
              <a:t>the </a:t>
            </a:r>
            <a:r>
              <a:rPr lang="en-US" sz="1800" i="1" dirty="0" smtClean="0"/>
              <a:t>responsibility of higher education </a:t>
            </a:r>
            <a:r>
              <a:rPr lang="en-US" sz="1800" i="1" dirty="0"/>
              <a:t>to create </a:t>
            </a:r>
            <a:r>
              <a:rPr lang="en-US" sz="1800" i="1" dirty="0" smtClean="0"/>
              <a:t>prosperous communities </a:t>
            </a:r>
            <a:r>
              <a:rPr lang="en-US" sz="1800" i="1" dirty="0"/>
              <a:t>and </a:t>
            </a:r>
            <a:r>
              <a:rPr lang="en-US" sz="1800" i="1" dirty="0" smtClean="0"/>
              <a:t>societies</a:t>
            </a:r>
          </a:p>
          <a:p>
            <a:endParaRPr lang="en-US" sz="1800" dirty="0"/>
          </a:p>
          <a:p>
            <a:r>
              <a:rPr lang="en-US" sz="1800" dirty="0"/>
              <a:t>3) </a:t>
            </a:r>
            <a:r>
              <a:rPr lang="en-US" sz="1800" b="1" dirty="0"/>
              <a:t>The right to a livelihood; </a:t>
            </a:r>
            <a:r>
              <a:rPr lang="en-US" sz="1800" i="1" dirty="0"/>
              <a:t>the </a:t>
            </a:r>
            <a:r>
              <a:rPr lang="en-US" sz="1800" i="1" dirty="0" smtClean="0"/>
              <a:t>responsibility of higher education </a:t>
            </a:r>
            <a:r>
              <a:rPr lang="en-US" sz="1800" i="1" dirty="0"/>
              <a:t>to prepare people for employment and entrepreneurship, and to contribute to local development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Guiding Values for Higher Education: </a:t>
            </a:r>
          </a:p>
          <a:p>
            <a:r>
              <a:rPr lang="en-US" sz="2800" b="1" dirty="0" smtClean="0">
                <a:latin typeface="+mn-lt"/>
              </a:rPr>
              <a:t>Access, Leadership, and Livelihoods</a:t>
            </a:r>
            <a:endParaRPr lang="en-US" sz="2800" b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6" name="Picture 5" descr="TC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0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 txBox="1">
            <a:spLocks/>
          </p:cNvSpPr>
          <p:nvPr/>
        </p:nvSpPr>
        <p:spPr>
          <a:xfrm>
            <a:off x="1942753" y="4111733"/>
            <a:ext cx="3703320" cy="3286760"/>
          </a:xfrm>
          <a:prstGeom prst="rect">
            <a:avLst/>
          </a:prstGeom>
        </p:spPr>
        <p:txBody>
          <a:bodyPr lIns="82781" tIns="41390" rIns="82781" bIns="4139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569559" y="1064291"/>
            <a:ext cx="4146387" cy="5477831"/>
          </a:xfrm>
          <a:prstGeom prst="rect">
            <a:avLst/>
          </a:prstGeom>
        </p:spPr>
        <p:txBody>
          <a:bodyPr lIns="82781" tIns="41390" rIns="82781" bIns="4139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Geographic </a:t>
            </a:r>
            <a:r>
              <a:rPr lang="en-US" sz="1800" dirty="0"/>
              <a:t>breadth and diversity of </a:t>
            </a:r>
            <a:r>
              <a:rPr lang="en-US" sz="1800" dirty="0" smtClean="0"/>
              <a:t>membership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Influence as a “network </a:t>
            </a:r>
            <a:r>
              <a:rPr lang="en-US" sz="1800" dirty="0"/>
              <a:t>of university networks</a:t>
            </a:r>
            <a:r>
              <a:rPr lang="en-US" sz="1800" dirty="0" smtClean="0"/>
              <a:t>”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/>
              <a:t>Successful programs and </a:t>
            </a:r>
            <a:r>
              <a:rPr lang="en-US" sz="1800" dirty="0" smtClean="0"/>
              <a:t>activities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Leadership from engaged members  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Partnerships with foundations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Research publications (in the field) </a:t>
            </a:r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Repository of </a:t>
            </a:r>
            <a:r>
              <a:rPr lang="en-US" sz="1800" dirty="0"/>
              <a:t>g</a:t>
            </a:r>
            <a:r>
              <a:rPr lang="en-US" sz="1800" dirty="0" smtClean="0"/>
              <a:t>lobal </a:t>
            </a:r>
            <a:r>
              <a:rPr lang="en-US" sz="1800" dirty="0"/>
              <a:t>data </a:t>
            </a:r>
            <a:r>
              <a:rPr lang="en-US" sz="1800" dirty="0" smtClean="0"/>
              <a:t>on </a:t>
            </a:r>
            <a:r>
              <a:rPr lang="en-US" sz="1800" dirty="0"/>
              <a:t>university civic engagement </a:t>
            </a:r>
            <a:r>
              <a:rPr lang="en-US" sz="1800" dirty="0" smtClean="0"/>
              <a:t>programs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 smtClean="0"/>
              <a:t>SC </a:t>
            </a:r>
            <a:r>
              <a:rPr lang="en-US" sz="1800" dirty="0"/>
              <a:t>members’ stature and </a:t>
            </a:r>
            <a:r>
              <a:rPr lang="en-US" sz="1800" dirty="0" smtClean="0"/>
              <a:t>leadership</a:t>
            </a:r>
            <a:endParaRPr lang="en-US" sz="1800" dirty="0"/>
          </a:p>
          <a:p>
            <a:pPr marL="258689" indent="-258689">
              <a:lnSpc>
                <a:spcPct val="100000"/>
              </a:lnSpc>
              <a:buFont typeface="Arial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each </a:t>
            </a:r>
            <a:r>
              <a:rPr lang="en-US" sz="1800" dirty="0"/>
              <a:t>of newsletter and social </a:t>
            </a:r>
            <a:r>
              <a:rPr lang="en-US" sz="1800" dirty="0" smtClean="0"/>
              <a:t>media</a:t>
            </a:r>
            <a:endParaRPr lang="en-US" sz="1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3400" y="473883"/>
            <a:ext cx="7543800" cy="9467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78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300" kern="1200" spc="-4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Key Assets</a:t>
            </a:r>
            <a:endParaRPr lang="en-US" sz="2800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95532" y="108204"/>
            <a:ext cx="2449582" cy="6154563"/>
            <a:chOff x="6595532" y="108204"/>
            <a:chExt cx="2449582" cy="61545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173" y="108204"/>
              <a:ext cx="956941" cy="975573"/>
            </a:xfrm>
            <a:prstGeom prst="rect">
              <a:avLst/>
            </a:prstGeom>
          </p:spPr>
        </p:pic>
        <p:pic>
          <p:nvPicPr>
            <p:cNvPr id="33" name="Picture 32" descr="TC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2" y="5914815"/>
              <a:ext cx="2449582" cy="3479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43831" y="1176780"/>
            <a:ext cx="6607699" cy="6549321"/>
            <a:chOff x="2587531" y="105874"/>
            <a:chExt cx="6607699" cy="654932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022" y="105874"/>
              <a:ext cx="4415978" cy="472834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365647" y="2066927"/>
              <a:ext cx="822960" cy="499087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27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TN</a:t>
              </a:r>
              <a:r>
                <a:rPr lang="en-US" sz="2700" b="1" dirty="0" smtClean="0">
                  <a:ln>
                    <a:solidFill>
                      <a:schemeClr val="bg1"/>
                    </a:solidFill>
                  </a:ln>
                </a:rPr>
                <a:t> </a:t>
              </a:r>
              <a:endParaRPr lang="en-US" sz="27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48211" y="3522927"/>
              <a:ext cx="647019" cy="360587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South Africa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48211" y="2141254"/>
              <a:ext cx="462915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54567" y="600322"/>
              <a:ext cx="656998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Pakistan 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88607" y="3849897"/>
              <a:ext cx="611437" cy="360587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Latin America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5864" y="2789357"/>
              <a:ext cx="771709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Australia 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94662" y="2912956"/>
              <a:ext cx="621413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Asia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99759" y="534243"/>
              <a:ext cx="577368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Europe 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11991" y="2077163"/>
              <a:ext cx="749577" cy="22208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lIns="82781" tIns="41390" rIns="82781" bIns="41390" rtlCol="0">
              <a:spAutoFit/>
            </a:bodyPr>
            <a:lstStyle/>
            <a:p>
              <a:r>
                <a:rPr lang="en-US" sz="900" b="1" dirty="0" smtClean="0">
                  <a:effectLst>
                    <a:glow rad="1905000">
                      <a:srgbClr val="FF0000">
                        <a:alpha val="40000"/>
                      </a:srgbClr>
                    </a:glow>
                  </a:effectLst>
                </a:rPr>
                <a:t>Arab Region</a:t>
              </a:r>
              <a:endParaRPr lang="en-US" sz="9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5" name="Content Placeholder 3"/>
            <p:cNvSpPr txBox="1">
              <a:spLocks/>
            </p:cNvSpPr>
            <p:nvPr/>
          </p:nvSpPr>
          <p:spPr>
            <a:xfrm>
              <a:off x="2587531" y="3368435"/>
              <a:ext cx="3703320" cy="3286760"/>
            </a:xfrm>
            <a:prstGeom prst="rect">
              <a:avLst/>
            </a:prstGeom>
          </p:spPr>
          <p:txBody>
            <a:bodyPr lIns="82781" tIns="41390" rIns="82781" bIns="4139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Arial" charset="0"/>
                <a:buChar char="•"/>
              </a:pP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1600" y="1905000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0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CA301C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12906</TotalTime>
  <Words>791</Words>
  <Application>Microsoft Macintosh PowerPoint</Application>
  <PresentationFormat>Letter Paper (8.5x11 in)</PresentationFormat>
  <Paragraphs>223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The Talloires Network Evolution &amp; Strategic Direction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Successful Programs and Activities    </vt:lpstr>
      <vt:lpstr>Research Platform: Youth Economic Participation Initiative (YEPI)    </vt:lpstr>
      <vt:lpstr>PowerPoint Presentation</vt:lpstr>
      <vt:lpstr>PowerPoint Presentation</vt:lpstr>
      <vt:lpstr>PowerPoint Presentation</vt:lpstr>
      <vt:lpstr>PowerPoint Presentation</vt:lpstr>
      <vt:lpstr>Financial Support from Engaged Members    </vt:lpstr>
      <vt:lpstr>Partnerships with Supporters and Foundations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262</cp:revision>
  <cp:lastPrinted>2018-01-16T20:44:32Z</cp:lastPrinted>
  <dcterms:created xsi:type="dcterms:W3CDTF">2018-01-05T17:34:46Z</dcterms:created>
  <dcterms:modified xsi:type="dcterms:W3CDTF">2018-04-03T20:56:17Z</dcterms:modified>
</cp:coreProperties>
</file>